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6"/>
  </p:notesMasterIdLst>
  <p:handoutMasterIdLst>
    <p:handoutMasterId r:id="rId57"/>
  </p:handoutMasterIdLst>
  <p:sldIdLst>
    <p:sldId id="671" r:id="rId2"/>
    <p:sldId id="438" r:id="rId3"/>
    <p:sldId id="380" r:id="rId4"/>
    <p:sldId id="384" r:id="rId5"/>
    <p:sldId id="422" r:id="rId6"/>
    <p:sldId id="545" r:id="rId7"/>
    <p:sldId id="319" r:id="rId8"/>
    <p:sldId id="576" r:id="rId9"/>
    <p:sldId id="479" r:id="rId10"/>
    <p:sldId id="266" r:id="rId11"/>
    <p:sldId id="364" r:id="rId12"/>
    <p:sldId id="638" r:id="rId13"/>
    <p:sldId id="639" r:id="rId14"/>
    <p:sldId id="641" r:id="rId15"/>
    <p:sldId id="673" r:id="rId16"/>
    <p:sldId id="674" r:id="rId17"/>
    <p:sldId id="676" r:id="rId18"/>
    <p:sldId id="678" r:id="rId19"/>
    <p:sldId id="672" r:id="rId20"/>
    <p:sldId id="686" r:id="rId21"/>
    <p:sldId id="687" r:id="rId22"/>
    <p:sldId id="688" r:id="rId23"/>
    <p:sldId id="689" r:id="rId24"/>
    <p:sldId id="690" r:id="rId25"/>
    <p:sldId id="679" r:id="rId26"/>
    <p:sldId id="683" r:id="rId27"/>
    <p:sldId id="684" r:id="rId28"/>
    <p:sldId id="682" r:id="rId29"/>
    <p:sldId id="685" r:id="rId30"/>
    <p:sldId id="653" r:id="rId31"/>
    <p:sldId id="658" r:id="rId32"/>
    <p:sldId id="661" r:id="rId33"/>
    <p:sldId id="453" r:id="rId34"/>
    <p:sldId id="454" r:id="rId35"/>
    <p:sldId id="455" r:id="rId36"/>
    <p:sldId id="571" r:id="rId37"/>
    <p:sldId id="655" r:id="rId38"/>
    <p:sldId id="522" r:id="rId39"/>
    <p:sldId id="523" r:id="rId40"/>
    <p:sldId id="524" r:id="rId41"/>
    <p:sldId id="663" r:id="rId42"/>
    <p:sldId id="536" r:id="rId43"/>
    <p:sldId id="662" r:id="rId44"/>
    <p:sldId id="474" r:id="rId45"/>
    <p:sldId id="526" r:id="rId46"/>
    <p:sldId id="527" r:id="rId47"/>
    <p:sldId id="528" r:id="rId48"/>
    <p:sldId id="665" r:id="rId49"/>
    <p:sldId id="532" r:id="rId50"/>
    <p:sldId id="666" r:id="rId51"/>
    <p:sldId id="533" r:id="rId52"/>
    <p:sldId id="667" r:id="rId53"/>
    <p:sldId id="477" r:id="rId54"/>
    <p:sldId id="291" r:id="rId5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微软雅黑" panose="020B0503020204020204" pitchFamily="34" charset="-122"/>
      <p:regular r:id="rId62"/>
      <p:bold r:id="rId63"/>
    </p:embeddedFont>
    <p:embeddedFont>
      <p:font typeface="楷体" panose="02010609060101010101" pitchFamily="49" charset="-122"/>
      <p:regular r:id="rId64"/>
    </p:embeddedFont>
    <p:embeddedFont>
      <p:font typeface="汉语拼音" panose="000B0604020202020204" pitchFamily="34" charset="0"/>
      <p:regular r:id="rId65"/>
    </p:embeddedFont>
    <p:embeddedFont>
      <p:font typeface="黑体" panose="02010609060101010101" pitchFamily="49" charset="-122"/>
      <p:regular r:id="rId66"/>
    </p:embeddedFont>
    <p:embeddedFont>
      <p:font typeface="Impact" panose="020B0806030902050204" pitchFamily="34" charset="0"/>
      <p:regular r:id="rId6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0F1B7CF-89DF-43F3-A42E-6A7DD694B0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AF165F3-D639-4F75-AD25-EDBC2D4E77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0376314-0F35-4B3B-88AB-BF75E24F0A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2375C60-306D-4F4D-ACB3-A1409054E9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B0C491B0-A557-485A-B9CF-F0FB2238A2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7171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E05C8959-174B-49C8-8F99-6DB44E0030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FD073EF-19B9-4B82-B0EF-DBE2C59A3CD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3560CCFB-5D02-4E4A-80E4-A7DB0DA871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C7190601-87D7-4827-9BD2-789E9EC31E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F8628D-FBFC-472C-9198-46A4B78CB48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99B0910-2C6F-4466-BB87-F72E59D3C0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B04A912-332C-4D1C-B1DD-088A5A4E47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039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>
            <a:extLst>
              <a:ext uri="{FF2B5EF4-FFF2-40B4-BE49-F238E27FC236}">
                <a16:creationId xmlns:a16="http://schemas.microsoft.com/office/drawing/2014/main" xmlns="" id="{8D58505F-C5B0-4CCD-AFA5-C78FA8D1D15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备注占位符 2">
            <a:extLst>
              <a:ext uri="{FF2B5EF4-FFF2-40B4-BE49-F238E27FC236}">
                <a16:creationId xmlns:a16="http://schemas.microsoft.com/office/drawing/2014/main" xmlns="" id="{7575DFD8-768C-4054-96D3-81B64C9220E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5" name="灯片编号占位符 3">
            <a:extLst>
              <a:ext uri="{FF2B5EF4-FFF2-40B4-BE49-F238E27FC236}">
                <a16:creationId xmlns:a16="http://schemas.microsoft.com/office/drawing/2014/main" xmlns="" id="{03E1E388-3D1E-49D0-927E-A82E19A23B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EA57A0F-F354-4828-90D5-308869FE3012}" type="slidenum">
              <a:rPr lang="zh-CN" altLang="en-US" sz="1800" smtClean="0"/>
              <a:pPr/>
              <a:t>4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>
            <a:extLst>
              <a:ext uri="{FF2B5EF4-FFF2-40B4-BE49-F238E27FC236}">
                <a16:creationId xmlns:a16="http://schemas.microsoft.com/office/drawing/2014/main" xmlns="" id="{89A9C3C3-1062-4039-8BCB-5168A4E50AD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>
            <a:extLst>
              <a:ext uri="{FF2B5EF4-FFF2-40B4-BE49-F238E27FC236}">
                <a16:creationId xmlns:a16="http://schemas.microsoft.com/office/drawing/2014/main" xmlns="" id="{B7BBEAB3-1E62-4E53-B67D-B4F34B0B5C9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15" name="页脚占位符 1">
            <a:extLst>
              <a:ext uri="{FF2B5EF4-FFF2-40B4-BE49-F238E27FC236}">
                <a16:creationId xmlns:a16="http://schemas.microsoft.com/office/drawing/2014/main" xmlns="" id="{5C0F8379-D187-4AB5-B0A1-276CAB45EA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/>
              <a:t>状元成才路</a:t>
            </a:r>
          </a:p>
        </p:txBody>
      </p:sp>
      <p:sp>
        <p:nvSpPr>
          <p:cNvPr id="13316" name="页眉占位符 2">
            <a:extLst>
              <a:ext uri="{FF2B5EF4-FFF2-40B4-BE49-F238E27FC236}">
                <a16:creationId xmlns:a16="http://schemas.microsoft.com/office/drawing/2014/main" xmlns="" id="{5FFE34F1-E417-48FD-8182-CF2712E6CB0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/>
              <a:t>状元成才路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>
            <a:extLst>
              <a:ext uri="{FF2B5EF4-FFF2-40B4-BE49-F238E27FC236}">
                <a16:creationId xmlns:a16="http://schemas.microsoft.com/office/drawing/2014/main" xmlns="" id="{CDBDC4B2-A84A-4E94-91ED-9E5A150B8CE7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>
            <a:extLst>
              <a:ext uri="{FF2B5EF4-FFF2-40B4-BE49-F238E27FC236}">
                <a16:creationId xmlns:a16="http://schemas.microsoft.com/office/drawing/2014/main" xmlns="" id="{6AA8DBAA-4332-44F6-B017-6B720EB29E6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67" name="页脚占位符 1">
            <a:extLst>
              <a:ext uri="{FF2B5EF4-FFF2-40B4-BE49-F238E27FC236}">
                <a16:creationId xmlns:a16="http://schemas.microsoft.com/office/drawing/2014/main" xmlns="" id="{35D9F46F-9E26-48E7-90D9-4D07AF2266C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/>
              <a:t>状元成才路</a:t>
            </a:r>
          </a:p>
        </p:txBody>
      </p:sp>
      <p:sp>
        <p:nvSpPr>
          <p:cNvPr id="36868" name="页眉占位符 2">
            <a:extLst>
              <a:ext uri="{FF2B5EF4-FFF2-40B4-BE49-F238E27FC236}">
                <a16:creationId xmlns:a16="http://schemas.microsoft.com/office/drawing/2014/main" xmlns="" id="{9FE1072D-9517-4C47-92BE-443C53FB5F1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/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181632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843106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082692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14245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24455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45800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101277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11109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728274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94704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96229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819341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751434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735809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294529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364044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821207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79039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454057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19008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622116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8968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294443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69665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205387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37296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088334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46848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73511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99873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11740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453927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0718610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578927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矩形 6">
            <a:extLst>
              <a:ext uri="{FF2B5EF4-FFF2-40B4-BE49-F238E27FC236}">
                <a16:creationId xmlns:a16="http://schemas.microsoft.com/office/drawing/2014/main" xmlns="" id="{287321EF-5D08-4067-ACC9-0BE67CA36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499" y="69850"/>
            <a:ext cx="231056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kumimoji="1" lang="en-US" altLang="zh-CN" sz="2800" b="1" baseline="0" dirty="0" smtClean="0">
                <a:solidFill>
                  <a:srgbClr val="A11111"/>
                </a:solidFill>
                <a:latin typeface="宋体" panose="02010600030101010101" pitchFamily="2" charset="-122"/>
                <a:sym typeface="+mn-ea"/>
              </a:rPr>
              <a:t>9</a:t>
            </a:r>
            <a:r>
              <a:rPr kumimoji="1" lang="zh-CN" altLang="en-US" sz="2800" b="1" baseline="30000" dirty="0" smtClean="0">
                <a:solidFill>
                  <a:srgbClr val="A11111"/>
                </a:solidFill>
                <a:latin typeface="宋体" panose="02010600030101010101" pitchFamily="2" charset="-122"/>
                <a:sym typeface="+mn-ea"/>
              </a:rPr>
              <a:t>*</a:t>
            </a: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anose="02010600030101010101" pitchFamily="2" charset="-122"/>
                <a:sym typeface="+mn-ea"/>
              </a:rPr>
              <a:t>美丽的颜色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  <a:sym typeface="+mn-ea"/>
              </a:rPr>
              <a:t>/</a:t>
            </a:r>
          </a:p>
        </p:txBody>
      </p:sp>
      <p:pic>
        <p:nvPicPr>
          <p:cNvPr id="1029" name="Picture 13" descr="https://timgsa.baidu.com/timg?image&amp;quality=80&amp;size=b9999_10000&amp;sec=1554284105637&amp;di=27125d772c000c69bad91333af93d83c&amp;imgtype=0&amp;src=http%3A%2F%2Fstatic.pig66.com%2Fuploadfile%2F2016%2F0627%2F20160627060532655.jpg">
            <a:extLst>
              <a:ext uri="{FF2B5EF4-FFF2-40B4-BE49-F238E27FC236}">
                <a16:creationId xmlns:a16="http://schemas.microsoft.com/office/drawing/2014/main" xmlns="" id="{57CD8EF5-4C2C-42C5-AD2E-F8C0565C47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788" y="4156075"/>
            <a:ext cx="7889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  <p:sldLayoutId id="2147483683" r:id="rId12"/>
    <p:sldLayoutId id="2147483682" r:id="rId13"/>
    <p:sldLayoutId id="2147483681" r:id="rId14"/>
    <p:sldLayoutId id="2147483680" r:id="rId15"/>
    <p:sldLayoutId id="2147483679" r:id="rId16"/>
    <p:sldLayoutId id="2147483678" r:id="rId17"/>
    <p:sldLayoutId id="2147483677" r:id="rId18"/>
    <p:sldLayoutId id="2147483676" r:id="rId19"/>
    <p:sldLayoutId id="2147483675" r:id="rId20"/>
    <p:sldLayoutId id="2147483674" r:id="rId21"/>
    <p:sldLayoutId id="2147483673" r:id="rId22"/>
    <p:sldLayoutId id="2147483672" r:id="rId23"/>
    <p:sldLayoutId id="2147483671" r:id="rId24"/>
    <p:sldLayoutId id="2147483670" r:id="rId25"/>
    <p:sldLayoutId id="2147483669" r:id="rId26"/>
    <p:sldLayoutId id="2147483668" r:id="rId27"/>
    <p:sldLayoutId id="2147483667" r:id="rId28"/>
    <p:sldLayoutId id="2147483666" r:id="rId29"/>
    <p:sldLayoutId id="2147483665" r:id="rId30"/>
    <p:sldLayoutId id="2147483664" r:id="rId31"/>
    <p:sldLayoutId id="2147483663" r:id="rId32"/>
    <p:sldLayoutId id="2147483662" r:id="rId33"/>
    <p:sldLayoutId id="2147483661" r:id="rId3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slide" Target="slide19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>
            <a:extLst>
              <a:ext uri="{FF2B5EF4-FFF2-40B4-BE49-F238E27FC236}">
                <a16:creationId xmlns:a16="http://schemas.microsoft.com/office/drawing/2014/main" xmlns="" id="{DE85EF7B-75FF-427D-A985-6108A9A80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800100"/>
            <a:ext cx="8351837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居里夫人是一位影响世界的物理学家、化学家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她是巴黎大学第一位女教授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两次获得诺贝尔奖。她和丈夫本可以凭借自己的科研成果致富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却放弃申请专利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毫无保留地将科研成果公之于众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造福全人类。今天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让我们通过《美丽的颜色》这篇传记来走近这位伟大的女性。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">
            <a:extLst>
              <a:ext uri="{FF2B5EF4-FFF2-40B4-BE49-F238E27FC236}">
                <a16:creationId xmlns:a16="http://schemas.microsoft.com/office/drawing/2014/main" xmlns="" id="{BECF57ED-5A2C-4819-807D-217113408399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517525"/>
            <a:ext cx="1743075" cy="566738"/>
            <a:chOff x="3406775" y="598488"/>
            <a:chExt cx="1743075" cy="566737"/>
          </a:xfrm>
        </p:grpSpPr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xmlns="" id="{D2081CDE-CFC3-41F2-8310-D6060F0BCA17}"/>
                </a:ext>
              </a:extLst>
            </p:cNvPr>
            <p:cNvSpPr/>
            <p:nvPr/>
          </p:nvSpPr>
          <p:spPr>
            <a:xfrm rot="555800">
              <a:off x="4675187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>
              <a:extLst>
                <a:ext uri="{FF2B5EF4-FFF2-40B4-BE49-F238E27FC236}">
                  <a16:creationId xmlns:a16="http://schemas.microsoft.com/office/drawing/2014/main" xmlns="" id="{7ADFDC3D-D5EE-4F59-9AB8-4D4F4F419A9C}"/>
                </a:ext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xmlns="" id="{EE8AA56B-AEB6-4A97-BD1D-51E62ABD52C6}"/>
                </a:ext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AFF1DA93-6B2E-493D-B6C5-CE683F0B745C}"/>
                </a:ext>
              </a:extLst>
            </p:cNvPr>
            <p:cNvSpPr/>
            <p:nvPr/>
          </p:nvSpPr>
          <p:spPr>
            <a:xfrm rot="21148334">
              <a:off x="34417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5366" name="矩形 1">
              <a:extLst>
                <a:ext uri="{FF2B5EF4-FFF2-40B4-BE49-F238E27FC236}">
                  <a16:creationId xmlns:a16="http://schemas.microsoft.com/office/drawing/2014/main" xmlns="" id="{6E03D6FF-1D26-4766-958C-F0F94F83D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</p:grpSp>
      <p:sp>
        <p:nvSpPr>
          <p:cNvPr id="15367" name="矩形 12">
            <a:extLst>
              <a:ext uri="{FF2B5EF4-FFF2-40B4-BE49-F238E27FC236}">
                <a16:creationId xmlns:a16="http://schemas.microsoft.com/office/drawing/2014/main" xmlns="" id="{0E021360-B9A6-47B8-B307-87C4FB8BA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751013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炽热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CBAD700-261D-498D-B8CA-CAF6677D4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1751013"/>
            <a:ext cx="5688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温度高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极热。炽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旺。</a:t>
            </a:r>
          </a:p>
        </p:txBody>
      </p:sp>
      <p:sp>
        <p:nvSpPr>
          <p:cNvPr id="15369" name="矩形 15">
            <a:extLst>
              <a:ext uri="{FF2B5EF4-FFF2-40B4-BE49-F238E27FC236}">
                <a16:creationId xmlns:a16="http://schemas.microsoft.com/office/drawing/2014/main" xmlns="" id="{8ADC506A-F72E-480E-841B-CF8243E61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341563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窒息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4C7913B-7765-406B-B6F8-085C0A46C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2341563"/>
            <a:ext cx="69834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因缺氧或呼吸系统障碍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导致呼吸困难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甚至停止呼吸。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1" name="矩形 17">
            <a:extLst>
              <a:ext uri="{FF2B5EF4-FFF2-40B4-BE49-F238E27FC236}">
                <a16:creationId xmlns:a16="http://schemas.microsoft.com/office/drawing/2014/main" xmlns="" id="{CF29A82E-80F0-4DE8-B5B2-452E1ABF6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329247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吹嘘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5372" name="矩形 21">
            <a:extLst>
              <a:ext uri="{FF2B5EF4-FFF2-40B4-BE49-F238E27FC236}">
                <a16:creationId xmlns:a16="http://schemas.microsoft.com/office/drawing/2014/main" xmlns="" id="{BF5B320F-69F7-4E7C-BAFA-A269CEA246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3867150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6865796-1061-453B-9F9F-EDF975005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3292475"/>
            <a:ext cx="41767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夸张地宣扬。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35B57E0-DD29-431A-BE80-BA8B5E9F5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3867150"/>
            <a:ext cx="2736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清楚。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矩形 29">
            <a:extLst>
              <a:ext uri="{FF2B5EF4-FFF2-40B4-BE49-F238E27FC236}">
                <a16:creationId xmlns:a16="http://schemas.microsoft.com/office/drawing/2014/main" xmlns="" id="{C73D8017-D365-40C5-93B1-32EDDB15E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160463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B489FD9-1ECC-4DF7-B61E-B33C1BCC7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1160463"/>
            <a:ext cx="5184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深奥玄妙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难以捉摸。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77" name="组合 55">
            <a:extLst>
              <a:ext uri="{FF2B5EF4-FFF2-40B4-BE49-F238E27FC236}">
                <a16:creationId xmlns:a16="http://schemas.microsoft.com/office/drawing/2014/main" xmlns="" id="{DE146FE4-0C61-48A4-A25D-4FAE5085086C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5378" name="文本框 6">
              <a:extLst>
                <a:ext uri="{FF2B5EF4-FFF2-40B4-BE49-F238E27FC236}">
                  <a16:creationId xmlns:a16="http://schemas.microsoft.com/office/drawing/2014/main" xmlns="" id="{AEC3E48D-7ADC-49CC-9061-4643F4D571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26" name="直线连接符 9">
              <a:extLst>
                <a:ext uri="{FF2B5EF4-FFF2-40B4-BE49-F238E27FC236}">
                  <a16:creationId xmlns:a16="http://schemas.microsoft.com/office/drawing/2014/main" xmlns="" id="{9C3DEC6D-65FC-4E4C-8124-EE6EB27B78E5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xmlns="" id="{BF548F6A-6D78-442F-BEF4-A8406C72567E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3" grpId="0"/>
      <p:bldP spid="24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10">
            <a:extLst>
              <a:ext uri="{FF2B5EF4-FFF2-40B4-BE49-F238E27FC236}">
                <a16:creationId xmlns:a16="http://schemas.microsoft.com/office/drawing/2014/main" xmlns="" id="{3260D8B5-2226-4ADE-B8E8-14040F94D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2535238"/>
            <a:ext cx="2519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筋疲力尽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F04F22-EFFF-43BA-9E6E-B2744D049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2533650"/>
            <a:ext cx="655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形容非常疲劳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一点儿力气也没有了。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10">
            <a:extLst>
              <a:ext uri="{FF2B5EF4-FFF2-40B4-BE49-F238E27FC236}">
                <a16:creationId xmlns:a16="http://schemas.microsoft.com/office/drawing/2014/main" xmlns="" id="{74BDB4B5-0700-4E00-B092-124FBB935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3416300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和颜悦色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23D0726-9CB2-4E7D-A55B-2D6500BE8A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4088" y="3416300"/>
            <a:ext cx="3416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形容态度和蔼可亲。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25">
            <a:extLst>
              <a:ext uri="{FF2B5EF4-FFF2-40B4-BE49-F238E27FC236}">
                <a16:creationId xmlns:a16="http://schemas.microsoft.com/office/drawing/2014/main" xmlns="" id="{3B28FAE1-CDA2-4847-BFED-D2378C34A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1654175"/>
            <a:ext cx="1266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轮廓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3D1E04C-B8C5-4238-A1B9-22780E2B0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652588"/>
            <a:ext cx="5616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构成图形或物体的外缘的线条。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矩形 27">
            <a:extLst>
              <a:ext uri="{FF2B5EF4-FFF2-40B4-BE49-F238E27FC236}">
                <a16:creationId xmlns:a16="http://schemas.microsoft.com/office/drawing/2014/main" xmlns="" id="{1B780250-9177-4A85-A6BC-748CD7078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7715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景况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D5910D7-41D3-4503-A972-FAF235CDD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771525"/>
            <a:ext cx="18716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情况。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93" name="组合 55">
            <a:extLst>
              <a:ext uri="{FF2B5EF4-FFF2-40B4-BE49-F238E27FC236}">
                <a16:creationId xmlns:a16="http://schemas.microsoft.com/office/drawing/2014/main" xmlns="" id="{26793079-E8F2-4503-BBF4-9C2272C1CAC4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6394" name="文本框 6">
              <a:extLst>
                <a:ext uri="{FF2B5EF4-FFF2-40B4-BE49-F238E27FC236}">
                  <a16:creationId xmlns:a16="http://schemas.microsoft.com/office/drawing/2014/main" xmlns="" id="{9A900923-5B4B-4B1D-AB2C-B6297E727F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20" name="直线连接符 9">
              <a:extLst>
                <a:ext uri="{FF2B5EF4-FFF2-40B4-BE49-F238E27FC236}">
                  <a16:creationId xmlns:a16="http://schemas.microsoft.com/office/drawing/2014/main" xmlns="" id="{34EE083A-DE9D-422A-919B-B25F954ED01F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xmlns="" id="{4C1E22FD-E646-4287-8B60-5D4D61F4AC65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6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37F350B-6B1C-475C-8F35-0C2D7C298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816" y="1193800"/>
            <a:ext cx="8172648" cy="345281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写居里夫妇极端艰苦的实验环境和简陋的实验设备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7-19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写在艰苦的工作条件下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玛丽和她的丈夫为提炼镭而进行着艰难的拼搏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20-26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：写居里夫妇终于发现镭的场景。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文本框 5">
            <a:extLst>
              <a:ext uri="{FF2B5EF4-FFF2-40B4-BE49-F238E27FC236}">
                <a16:creationId xmlns:a16="http://schemas.microsoft.com/office/drawing/2014/main" xmlns="" id="{2103F76D-2CF6-4243-A417-4426B36D7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641350"/>
            <a:ext cx="8424862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自由读课文，划分文章层次，概括每部分大意。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grpSp>
        <p:nvGrpSpPr>
          <p:cNvPr id="17411" name="组合 8">
            <a:extLst>
              <a:ext uri="{FF2B5EF4-FFF2-40B4-BE49-F238E27FC236}">
                <a16:creationId xmlns:a16="http://schemas.microsoft.com/office/drawing/2014/main" xmlns="" id="{68D87C2B-E249-4F1D-A439-74B34506EF34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7412" name="文本框 6">
              <a:extLst>
                <a:ext uri="{FF2B5EF4-FFF2-40B4-BE49-F238E27FC236}">
                  <a16:creationId xmlns:a16="http://schemas.microsoft.com/office/drawing/2014/main" xmlns="" id="{0DCF52F7-DE16-4D63-ADBE-A2E8EC9ACE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3EC9126C-17D6-4C58-903D-E317F306B383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AE7381B8-35ED-4EC0-B54B-7D2D011E8691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Box 64">
            <a:extLst>
              <a:ext uri="{FF2B5EF4-FFF2-40B4-BE49-F238E27FC236}">
                <a16:creationId xmlns:a16="http://schemas.microsoft.com/office/drawing/2014/main" xmlns="" id="{6A5557A0-8458-4285-A748-B1CBE12EE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013" y="917575"/>
            <a:ext cx="84359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不管在什么时候</a:t>
            </a:r>
            <a:r>
              <a:rPr lang="zh-CN" altLang="en-US" sz="2800" b="1" dirty="0"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</a:rPr>
              <a:t>不管对谁来说</a:t>
            </a:r>
            <a:r>
              <a:rPr lang="zh-CN" altLang="en-US" sz="2800" b="1" dirty="0"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</a:rPr>
              <a:t>“发现”都是一个艰难的过程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r>
              <a:rPr lang="zh-CN" altLang="zh-CN" sz="2800" b="1" dirty="0">
                <a:latin typeface="宋体" panose="02010600030101010101" pitchFamily="2" charset="-122"/>
              </a:rPr>
              <a:t>请同学们阅读</a:t>
            </a:r>
            <a:r>
              <a:rPr lang="zh-CN" altLang="en-US" sz="2800" b="1" dirty="0">
                <a:latin typeface="宋体" panose="02010600030101010101" pitchFamily="2" charset="-122"/>
              </a:rPr>
              <a:t>课文，说说</a:t>
            </a:r>
            <a:r>
              <a:rPr lang="zh-CN" altLang="zh-CN" sz="2800" b="1" dirty="0">
                <a:latin typeface="宋体" panose="02010600030101010101" pitchFamily="2" charset="-122"/>
              </a:rPr>
              <a:t>居里</a:t>
            </a:r>
            <a:r>
              <a:rPr lang="zh-CN" altLang="en-US" sz="2800" b="1" dirty="0">
                <a:latin typeface="宋体" panose="02010600030101010101" pitchFamily="2" charset="-122"/>
              </a:rPr>
              <a:t>夫妇</a:t>
            </a:r>
            <a:r>
              <a:rPr lang="zh-CN" altLang="zh-CN" sz="2800" b="1" dirty="0">
                <a:latin typeface="宋体" panose="02010600030101010101" pitchFamily="2" charset="-122"/>
              </a:rPr>
              <a:t>发现镭</a:t>
            </a:r>
            <a:r>
              <a:rPr lang="zh-CN" altLang="en-US" sz="2800" b="1" dirty="0">
                <a:latin typeface="宋体" panose="02010600030101010101" pitchFamily="2" charset="-122"/>
              </a:rPr>
              <a:t>是</a:t>
            </a:r>
            <a:r>
              <a:rPr lang="zh-CN" altLang="zh-CN" sz="2800" b="1" dirty="0">
                <a:latin typeface="宋体" panose="02010600030101010101" pitchFamily="2" charset="-122"/>
              </a:rPr>
              <a:t>一个什么样的过程。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DF51C3A-B458-43EA-905B-E1697F529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213" y="2913063"/>
            <a:ext cx="84629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居里夫妇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是一个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艰苦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而且微妙的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的过程。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5" name="组合 15">
            <a:extLst>
              <a:ext uri="{FF2B5EF4-FFF2-40B4-BE49-F238E27FC236}">
                <a16:creationId xmlns:a16="http://schemas.microsoft.com/office/drawing/2014/main" xmlns="" id="{520A4DB5-9FD0-4E26-8312-83355D1C82E4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8436" name="文本框 6">
              <a:extLst>
                <a:ext uri="{FF2B5EF4-FFF2-40B4-BE49-F238E27FC236}">
                  <a16:creationId xmlns:a16="http://schemas.microsoft.com/office/drawing/2014/main" xmlns="" id="{60B629C3-E587-4524-9DAF-9E91694546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5DDBED4B-A770-4C92-9C48-7AD98793482D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161E8311-0898-4AA6-9E8A-401C59732121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 Box 2">
            <a:extLst>
              <a:ext uri="{FF2B5EF4-FFF2-40B4-BE49-F238E27FC236}">
                <a16:creationId xmlns:a16="http://schemas.microsoft.com/office/drawing/2014/main" xmlns="" id="{546474F7-A1C2-4606-9D02-5981480CB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1563638"/>
            <a:ext cx="28082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环境恶劣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Text Box 4">
            <a:extLst>
              <a:ext uri="{FF2B5EF4-FFF2-40B4-BE49-F238E27FC236}">
                <a16:creationId xmlns:a16="http://schemas.microsoft.com/office/drawing/2014/main" xmlns="" id="{5281D854-3739-4686-B989-7470F2ED2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5313" y="3219401"/>
            <a:ext cx="2760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工作强度大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Text Box 6">
            <a:extLst>
              <a:ext uri="{FF2B5EF4-FFF2-40B4-BE49-F238E27FC236}">
                <a16:creationId xmlns:a16="http://schemas.microsoft.com/office/drawing/2014/main" xmlns="" id="{35B81822-24B3-4E8C-B45C-C6E24C942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3867101"/>
            <a:ext cx="4248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技术落后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工作难度大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8" name="Text Box 8">
            <a:extLst>
              <a:ext uri="{FF2B5EF4-FFF2-40B4-BE49-F238E27FC236}">
                <a16:creationId xmlns:a16="http://schemas.microsoft.com/office/drawing/2014/main" xmlns="" id="{00B0E078-A718-4FDC-8326-A063A48E6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63638"/>
            <a:ext cx="4319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冬天夏天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室内室外。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Text Box 9">
            <a:extLst>
              <a:ext uri="{FF2B5EF4-FFF2-40B4-BE49-F238E27FC236}">
                <a16:creationId xmlns:a16="http://schemas.microsoft.com/office/drawing/2014/main" xmlns="" id="{168A6BE6-B216-40DD-A45A-1ABD18681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187526"/>
            <a:ext cx="43926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“他们炼制……露天地里进行……不至于因窒息”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0" name="Text Box 11">
            <a:extLst>
              <a:ext uri="{FF2B5EF4-FFF2-40B4-BE49-F238E27FC236}">
                <a16:creationId xmlns:a16="http://schemas.microsoft.com/office/drawing/2014/main" xmlns="" id="{72B4F196-4B0D-4563-8C15-70E53EEBD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241626"/>
            <a:ext cx="4608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“有时候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整天……东西”</a:t>
            </a:r>
          </a:p>
        </p:txBody>
      </p:sp>
      <p:sp>
        <p:nvSpPr>
          <p:cNvPr id="17422" name="Rectangle 13">
            <a:extLst>
              <a:ext uri="{FF2B5EF4-FFF2-40B4-BE49-F238E27FC236}">
                <a16:creationId xmlns:a16="http://schemas.microsoft.com/office/drawing/2014/main" xmlns="" id="{8CA89DA5-BFBE-42DF-8B9A-9E6CD8304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3867101"/>
            <a:ext cx="4392613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“最困难的……分离出来”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Text Box 4">
            <a:extLst>
              <a:ext uri="{FF2B5EF4-FFF2-40B4-BE49-F238E27FC236}">
                <a16:creationId xmlns:a16="http://schemas.microsoft.com/office/drawing/2014/main" xmlns="" id="{10FCF530-7818-4882-A98A-EF678EDF8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2355801"/>
            <a:ext cx="2520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设备简陋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0" name="矩形 6">
            <a:extLst>
              <a:ext uri="{FF2B5EF4-FFF2-40B4-BE49-F238E27FC236}">
                <a16:creationId xmlns:a16="http://schemas.microsoft.com/office/drawing/2014/main" xmlns="" id="{28B6EED8-D3A4-444D-90C6-39399E5B7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609600"/>
            <a:ext cx="80645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居里夫人发现镭是一个艰苦的过程</a:t>
            </a:r>
            <a:r>
              <a:rPr lang="zh-CN" altLang="en-US" sz="2800" b="1" dirty="0">
                <a:latin typeface="宋体" panose="02010600030101010101" pitchFamily="2" charset="-122"/>
              </a:rPr>
              <a:t>。“艰苦”表现在哪些方面呢？</a:t>
            </a:r>
          </a:p>
        </p:txBody>
      </p:sp>
      <p:grpSp>
        <p:nvGrpSpPr>
          <p:cNvPr id="19466" name="组合 15">
            <a:extLst>
              <a:ext uri="{FF2B5EF4-FFF2-40B4-BE49-F238E27FC236}">
                <a16:creationId xmlns:a16="http://schemas.microsoft.com/office/drawing/2014/main" xmlns="" id="{538C69EA-6AD5-45BD-96A2-332EEA2C1663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9467" name="文本框 6">
              <a:extLst>
                <a:ext uri="{FF2B5EF4-FFF2-40B4-BE49-F238E27FC236}">
                  <a16:creationId xmlns:a16="http://schemas.microsoft.com/office/drawing/2014/main" xmlns="" id="{86942B7E-C835-41B1-B913-47EBB7309B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1803C887-A707-4C06-9537-5ECFE090F6E5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5FEB30AC-489B-4AD3-8F00-0EAADAE893D3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右箭头 1">
            <a:extLst>
              <a:ext uri="{FF2B5EF4-FFF2-40B4-BE49-F238E27FC236}">
                <a16:creationId xmlns:a16="http://schemas.microsoft.com/office/drawing/2014/main" xmlns="" id="{93C94999-3D09-4540-B61B-D35C4BB1B76C}"/>
              </a:ext>
            </a:extLst>
          </p:cNvPr>
          <p:cNvSpPr/>
          <p:nvPr/>
        </p:nvSpPr>
        <p:spPr>
          <a:xfrm>
            <a:off x="4643438" y="1825576"/>
            <a:ext cx="1296987" cy="115887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右箭头 15">
            <a:extLst>
              <a:ext uri="{FF2B5EF4-FFF2-40B4-BE49-F238E27FC236}">
                <a16:creationId xmlns:a16="http://schemas.microsoft.com/office/drawing/2014/main" xmlns="" id="{F0B853FE-5B10-4FC1-9E58-3AE19CECDC9B}"/>
              </a:ext>
            </a:extLst>
          </p:cNvPr>
          <p:cNvSpPr/>
          <p:nvPr/>
        </p:nvSpPr>
        <p:spPr>
          <a:xfrm>
            <a:off x="4625975" y="2560588"/>
            <a:ext cx="1295400" cy="117475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右箭头 18">
            <a:extLst>
              <a:ext uri="{FF2B5EF4-FFF2-40B4-BE49-F238E27FC236}">
                <a16:creationId xmlns:a16="http://schemas.microsoft.com/office/drawing/2014/main" xmlns="" id="{5A6DE259-692F-411F-8BED-1C1C72C86EB5}"/>
              </a:ext>
            </a:extLst>
          </p:cNvPr>
          <p:cNvSpPr/>
          <p:nvPr/>
        </p:nvSpPr>
        <p:spPr>
          <a:xfrm>
            <a:off x="4640263" y="3295601"/>
            <a:ext cx="1296987" cy="117475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右箭头 19">
            <a:extLst>
              <a:ext uri="{FF2B5EF4-FFF2-40B4-BE49-F238E27FC236}">
                <a16:creationId xmlns:a16="http://schemas.microsoft.com/office/drawing/2014/main" xmlns="" id="{98B82C86-023C-497B-8D70-C712F2DEB40F}"/>
              </a:ext>
            </a:extLst>
          </p:cNvPr>
          <p:cNvSpPr/>
          <p:nvPr/>
        </p:nvSpPr>
        <p:spPr>
          <a:xfrm>
            <a:off x="4649788" y="4032201"/>
            <a:ext cx="569912" cy="155575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  <p:bldP spid="17417" grpId="0"/>
      <p:bldP spid="17418" grpId="0"/>
      <p:bldP spid="17419" grpId="0"/>
      <p:bldP spid="17420" grpId="0"/>
      <p:bldP spid="17422" grpId="0" animBg="1"/>
      <p:bldP spid="17425" grpId="0"/>
      <p:bldP spid="2" grpId="0" animBg="1"/>
      <p:bldP spid="16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">
            <a:extLst>
              <a:ext uri="{FF2B5EF4-FFF2-40B4-BE49-F238E27FC236}">
                <a16:creationId xmlns:a16="http://schemas.microsoft.com/office/drawing/2014/main" xmlns="" id="{BC8529C5-3FDB-40B2-88C2-76333E66D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915988"/>
            <a:ext cx="82089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这样“艰苦”的岁月</a:t>
            </a:r>
            <a:r>
              <a:rPr lang="zh-CN" altLang="en-US" sz="2800" b="1" dirty="0"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latin typeface="宋体" panose="02010600030101010101" pitchFamily="2" charset="-122"/>
              </a:rPr>
              <a:t>在居里夫人</a:t>
            </a:r>
            <a:r>
              <a:rPr lang="zh-CN" altLang="zh-CN" sz="2800" b="1" dirty="0" smtClean="0">
                <a:latin typeface="宋体" panose="02010600030101010101" pitchFamily="2" charset="-122"/>
              </a:rPr>
              <a:t>看来是</a:t>
            </a:r>
            <a:r>
              <a:rPr lang="zh-CN" altLang="zh-CN" sz="2800" b="1" dirty="0">
                <a:latin typeface="宋体" panose="02010600030101010101" pitchFamily="2" charset="-122"/>
              </a:rPr>
              <a:t>怎么样的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？请用</a:t>
            </a:r>
            <a:r>
              <a:rPr lang="zh-CN" altLang="en-US" sz="2800" b="1" dirty="0">
                <a:latin typeface="宋体" panose="02010600030101010101" pitchFamily="2" charset="-122"/>
              </a:rPr>
              <a:t>文中的语句回答。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1FF0168-CCEC-449B-9671-BAF25D51F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2500313"/>
            <a:ext cx="489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最美好且最快乐的几年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20483" name="组合 15">
            <a:extLst>
              <a:ext uri="{FF2B5EF4-FFF2-40B4-BE49-F238E27FC236}">
                <a16:creationId xmlns:a16="http://schemas.microsoft.com/office/drawing/2014/main" xmlns="" id="{9AEF4BC4-F6CB-45BC-8876-38510E93374F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0484" name="文本框 6">
              <a:extLst>
                <a:ext uri="{FF2B5EF4-FFF2-40B4-BE49-F238E27FC236}">
                  <a16:creationId xmlns:a16="http://schemas.microsoft.com/office/drawing/2014/main" xmlns="" id="{A87389D7-8747-41CF-8AFC-AF8429BF0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:a16="http://schemas.microsoft.com/office/drawing/2014/main" xmlns="" id="{508F6E84-E132-4FBF-9DE1-F3B208AEC9AE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:a16="http://schemas.microsoft.com/office/drawing/2014/main" xmlns="" id="{1C6C18D9-5628-4B7D-8DEB-DAFE508ADEC7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>
            <a:extLst>
              <a:ext uri="{FF2B5EF4-FFF2-40B4-BE49-F238E27FC236}">
                <a16:creationId xmlns:a16="http://schemas.microsoft.com/office/drawing/2014/main" xmlns="" id="{7B40B60F-A988-4B6E-8436-527268415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584200"/>
            <a:ext cx="7488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宋体" panose="02010600030101010101" pitchFamily="2" charset="-122"/>
              </a:rPr>
              <a:t>文中哪些地方可以读出“美好”与“快乐”</a:t>
            </a:r>
            <a:r>
              <a:rPr lang="zh-CN" altLang="en-US" sz="2800" b="1"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1CAF51C-6A1D-4594-9076-0C713FB18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" y="2890838"/>
            <a:ext cx="80914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感谢这种意外的发现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在这个时期里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我们完全被那展开在我们面前的新领域吸引住了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C27649C-DABC-45AB-B640-AADFC4334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225" y="2179638"/>
            <a:ext cx="8434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宁静和坚守让他们专心研究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这是一种快乐。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5ED5B7F-FAD3-4BA2-88E7-CE6E47589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" y="3806825"/>
            <a:ext cx="80914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被吸引住了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说明他们沉迷、沉醉于科学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这也是令他们快乐的事情。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9" name="组合 15">
            <a:extLst>
              <a:ext uri="{FF2B5EF4-FFF2-40B4-BE49-F238E27FC236}">
                <a16:creationId xmlns:a16="http://schemas.microsoft.com/office/drawing/2014/main" xmlns="" id="{C1DC6F5A-A320-419C-84C1-7925718B4087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1510" name="文本框 6">
              <a:extLst>
                <a:ext uri="{FF2B5EF4-FFF2-40B4-BE49-F238E27FC236}">
                  <a16:creationId xmlns:a16="http://schemas.microsoft.com/office/drawing/2014/main" xmlns="" id="{0C391EE0-BC3A-4E63-A3F4-6DA12BC62B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554FD696-AA75-420D-A66D-5D9468792BB9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E448901E-B36D-4DB8-A41D-043EDBF35E60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DC3ACA1-8158-4B79-BA04-F97D7E950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" y="1225550"/>
            <a:ext cx="8091488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这种抵抗他们的材料迷住了他们。他们之间的柔情和他们智力上的热情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把他们结合在一起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>
            <a:extLst>
              <a:ext uri="{FF2B5EF4-FFF2-40B4-BE49-F238E27FC236}">
                <a16:creationId xmlns:a16="http://schemas.microsoft.com/office/drawing/2014/main" xmlns="" id="{704CE24F-9376-43C9-8126-CC262C03F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925" y="700088"/>
            <a:ext cx="5570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latin typeface="宋体" panose="02010600030101010101" pitchFamily="2" charset="-122"/>
              </a:rPr>
              <a:t>这</a:t>
            </a:r>
            <a:r>
              <a:rPr lang="zh-CN" altLang="en-US" sz="2800" b="1" dirty="0">
                <a:latin typeface="宋体" panose="02010600030101010101" pitchFamily="2" charset="-122"/>
              </a:rPr>
              <a:t>种</a:t>
            </a:r>
            <a:r>
              <a:rPr lang="zh-CN" altLang="zh-CN" sz="2800" b="1" dirty="0">
                <a:latin typeface="宋体" panose="02010600030101010101" pitchFamily="2" charset="-122"/>
              </a:rPr>
              <a:t>“艰苦”和“快乐”矛盾吗</a:t>
            </a:r>
            <a:r>
              <a:rPr lang="zh-CN" altLang="en-US" sz="2800" b="1" dirty="0"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108545" name="Rectangle 1">
            <a:extLst>
              <a:ext uri="{FF2B5EF4-FFF2-40B4-BE49-F238E27FC236}">
                <a16:creationId xmlns:a16="http://schemas.microsoft.com/office/drawing/2014/main" xmlns="" id="{577F8438-DFD2-43B8-AA6A-02B3B1DBA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225" y="1492250"/>
            <a:ext cx="808355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不矛盾，因为“艰苦”指科研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条件的艰苦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，而“快乐”是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主观感受上的快乐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，是指居里夫人对自己从事的科学事业的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22531" name="组合 15">
            <a:extLst>
              <a:ext uri="{FF2B5EF4-FFF2-40B4-BE49-F238E27FC236}">
                <a16:creationId xmlns:a16="http://schemas.microsoft.com/office/drawing/2014/main" xmlns="" id="{D55476CA-763A-4C7C-9AD1-7A84A1B525A9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2532" name="文本框 6">
              <a:extLst>
                <a:ext uri="{FF2B5EF4-FFF2-40B4-BE49-F238E27FC236}">
                  <a16:creationId xmlns:a16="http://schemas.microsoft.com/office/drawing/2014/main" xmlns="" id="{66994CED-33C1-4CE8-B8D4-DFDEECA49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:a16="http://schemas.microsoft.com/office/drawing/2014/main" xmlns="" id="{0E193421-D804-484F-9933-E3A13D7D0CB0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DEEA990D-093B-4D18-BC8A-D8D83034EE0D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>
            <a:extLst>
              <a:ext uri="{FF2B5EF4-FFF2-40B4-BE49-F238E27FC236}">
                <a16:creationId xmlns:a16="http://schemas.microsoft.com/office/drawing/2014/main" xmlns="" id="{5C38F534-830F-42D1-B30A-6F0A85D07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1419225"/>
            <a:ext cx="845978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坚定的信念和勇于接受挑战的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顽强精神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对科学研究具有极大的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时刻保持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，全神贯注。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科研中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注重效率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，懂得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分工协作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，并且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任劳任怨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9459" name="TextBox 2">
            <a:extLst>
              <a:ext uri="{FF2B5EF4-FFF2-40B4-BE49-F238E27FC236}">
                <a16:creationId xmlns:a16="http://schemas.microsoft.com/office/drawing/2014/main" xmlns="" id="{786CAC7A-FA23-48A1-BB52-25B42B1CB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752475"/>
            <a:ext cx="7777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居里夫妇身上有哪些优秀的品质值得我们学习？</a:t>
            </a:r>
          </a:p>
        </p:txBody>
      </p:sp>
      <p:grpSp>
        <p:nvGrpSpPr>
          <p:cNvPr id="23555" name="组合 15">
            <a:extLst>
              <a:ext uri="{FF2B5EF4-FFF2-40B4-BE49-F238E27FC236}">
                <a16:creationId xmlns:a16="http://schemas.microsoft.com/office/drawing/2014/main" xmlns="" id="{E1D1F001-DE74-4DD5-820B-373563BAEA41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3556" name="文本框 6">
              <a:extLst>
                <a:ext uri="{FF2B5EF4-FFF2-40B4-BE49-F238E27FC236}">
                  <a16:creationId xmlns:a16="http://schemas.microsoft.com/office/drawing/2014/main" xmlns="" id="{00703DBE-C946-4235-9F77-042AD67B93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:a16="http://schemas.microsoft.com/office/drawing/2014/main" xmlns="" id="{528563E6-96CB-43A2-ABA4-5E7C04B21676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C9CB5A92-6668-4A03-86DA-347131C5FBE3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4">
            <a:extLst>
              <a:ext uri="{FF2B5EF4-FFF2-40B4-BE49-F238E27FC236}">
                <a16:creationId xmlns:a16="http://schemas.microsoft.com/office/drawing/2014/main" xmlns="" id="{020D1BE4-6EEC-4EF5-BC86-CA7FADD5B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1260475"/>
            <a:ext cx="84613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上节课我们一起探讨了居里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夫妇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“艰苦而快乐”的研究生活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一起感受了居里夫人的人格魅力。这节课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学习什么是“美丽的颜色”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78" name="组合 5">
            <a:extLst>
              <a:ext uri="{FF2B5EF4-FFF2-40B4-BE49-F238E27FC236}">
                <a16:creationId xmlns:a16="http://schemas.microsoft.com/office/drawing/2014/main" xmlns="" id="{6F588FFB-50F9-490F-93E2-92ECE82AB6A8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24579" name="图片 2">
              <a:extLst>
                <a:ext uri="{FF2B5EF4-FFF2-40B4-BE49-F238E27FC236}">
                  <a16:creationId xmlns:a16="http://schemas.microsoft.com/office/drawing/2014/main" xmlns="" id="{B24B41A0-93B7-4AC2-83B9-518F230B23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0" name="文本框 11">
              <a:extLst>
                <a:ext uri="{FF2B5EF4-FFF2-40B4-BE49-F238E27FC236}">
                  <a16:creationId xmlns:a16="http://schemas.microsoft.com/office/drawing/2014/main" xmlns="" id="{D20F8C84-DF11-4091-8C08-D2462EF023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2" descr="1504689076sTeuBm.jpg">
            <a:extLst>
              <a:ext uri="{FF2B5EF4-FFF2-40B4-BE49-F238E27FC236}">
                <a16:creationId xmlns:a16="http://schemas.microsoft.com/office/drawing/2014/main" xmlns="" id="{02771732-EE5C-4E7E-A976-596F81133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91487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8">
            <a:extLst>
              <a:ext uri="{FF2B5EF4-FFF2-40B4-BE49-F238E27FC236}">
                <a16:creationId xmlns:a16="http://schemas.microsoft.com/office/drawing/2014/main" xmlns="" id="{7032568E-A121-44D7-BF33-78BB262DAF7E}"/>
              </a:ext>
            </a:extLst>
          </p:cNvPr>
          <p:cNvSpPr txBox="1"/>
          <p:nvPr/>
        </p:nvSpPr>
        <p:spPr>
          <a:xfrm>
            <a:off x="2249741" y="1419622"/>
            <a:ext cx="4644516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51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9</a:t>
            </a:r>
            <a:r>
              <a:rPr lang="zh-CN" altLang="en-US" sz="5100" b="1" baseline="30000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*</a:t>
            </a:r>
            <a:r>
              <a:rPr lang="en-US" altLang="zh-CN" sz="51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51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美丽的颜色</a:t>
            </a:r>
          </a:p>
        </p:txBody>
      </p:sp>
      <p:grpSp>
        <p:nvGrpSpPr>
          <p:cNvPr id="5123" name="组合 1">
            <a:extLst>
              <a:ext uri="{FF2B5EF4-FFF2-40B4-BE49-F238E27FC236}">
                <a16:creationId xmlns:a16="http://schemas.microsoft.com/office/drawing/2014/main" xmlns="" id="{A82FDC3E-3836-4B51-91CB-305650C6AE0A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xmlns="" id="{3FDF8351-477C-454A-B250-068DE8C0EEB5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/>
            </a:p>
          </p:txBody>
        </p:sp>
        <p:sp>
          <p:nvSpPr>
            <p:cNvPr id="5125" name="文本框 1">
              <a:extLst>
                <a:ext uri="{FF2B5EF4-FFF2-40B4-BE49-F238E27FC236}">
                  <a16:creationId xmlns:a16="http://schemas.microsoft.com/office/drawing/2014/main" xmlns="" id="{7FD5AE7B-5E5C-4011-B552-B67F4EA363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D7E3425-A2E5-4D21-BC41-3A4C2F705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23B2502-8C4D-4DB6-8AA8-4A837FD226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8" name="矩形 7">
            <a:extLst>
              <a:ext uri="{FF2B5EF4-FFF2-40B4-BE49-F238E27FC236}">
                <a16:creationId xmlns:a16="http://schemas.microsoft.com/office/drawing/2014/main" xmlns="" id="{30A41488-FCB7-46A0-B84E-B9A54D308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29" name="矩形 8">
            <a:extLst>
              <a:ext uri="{FF2B5EF4-FFF2-40B4-BE49-F238E27FC236}">
                <a16:creationId xmlns:a16="http://schemas.microsoft.com/office/drawing/2014/main" xmlns="" id="{1A96B7C9-E245-462A-894B-02FA22734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7">
            <a:extLst>
              <a:ext uri="{FF2B5EF4-FFF2-40B4-BE49-F238E27FC236}">
                <a16:creationId xmlns:a16="http://schemas.microsoft.com/office/drawing/2014/main" xmlns="" id="{6BD2862B-D973-4C7F-81E7-77D28DF1C258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5602" name="文本框 6">
              <a:extLst>
                <a:ext uri="{FF2B5EF4-FFF2-40B4-BE49-F238E27FC236}">
                  <a16:creationId xmlns:a16="http://schemas.microsoft.com/office/drawing/2014/main" xmlns="" id="{CC1EB919-428E-4786-A635-1A4A3083EE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72F3E892-8363-454D-A664-A9AE54D44610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9CB688EC-4B2A-4A37-97DE-904102BCE578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9" name="组合 7">
            <a:extLst>
              <a:ext uri="{FF2B5EF4-FFF2-40B4-BE49-F238E27FC236}">
                <a16:creationId xmlns:a16="http://schemas.microsoft.com/office/drawing/2014/main" xmlns="" id="{EA3E9107-E2FE-4B74-9FE0-5286A54DFBA6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1046163"/>
            <a:ext cx="7948613" cy="2546350"/>
            <a:chOff x="827088" y="600075"/>
            <a:chExt cx="7948612" cy="2547938"/>
          </a:xfrm>
        </p:grpSpPr>
        <p:pic>
          <p:nvPicPr>
            <p:cNvPr id="25606" name="图片 1">
              <a:extLst>
                <a:ext uri="{FF2B5EF4-FFF2-40B4-BE49-F238E27FC236}">
                  <a16:creationId xmlns:a16="http://schemas.microsoft.com/office/drawing/2014/main" xmlns="" id="{D7E88D35-64AC-4E92-9D20-585447CFC6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7" name="圆角矩形 14">
              <a:extLst>
                <a:ext uri="{FF2B5EF4-FFF2-40B4-BE49-F238E27FC236}">
                  <a16:creationId xmlns:a16="http://schemas.microsoft.com/office/drawing/2014/main" xmlns="" id="{49E55C0A-9226-4336-B874-02A41FD3C89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7000" y="600075"/>
              <a:ext cx="7378700" cy="2246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矩形 14">
              <a:extLst>
                <a:ext uri="{FF2B5EF4-FFF2-40B4-BE49-F238E27FC236}">
                  <a16:creationId xmlns:a16="http://schemas.microsoft.com/office/drawing/2014/main" xmlns="" id="{17F54C23-1C8E-46F1-88FC-0A4FC164F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1644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标题</a:t>
              </a:r>
              <a:r>
                <a:rPr lang="en-US" altLang="zh-CN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美丽的颜色</a:t>
              </a:r>
              <a:r>
                <a:rPr lang="en-US" altLang="zh-CN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r>
                <a:rPr lang="zh-CN" altLang="en-US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的含义是什么？文中有几处提到了“美丽的颜色”？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B5BB80F-F47A-4488-A0CA-4666D648E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554288"/>
            <a:ext cx="78486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文章中共有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处提到了“美丽的颜色”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它们分别出现在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45C6A7E-D923-4F06-9F8E-E830FE1D3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915988"/>
            <a:ext cx="79930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标题《美丽的颜色》的含义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既指镭放射出的美丽颜色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也指居里夫妇美丽的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人格和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科学精神。</a:t>
            </a:r>
          </a:p>
        </p:txBody>
      </p:sp>
      <p:grpSp>
        <p:nvGrpSpPr>
          <p:cNvPr id="26627" name="组合 7">
            <a:extLst>
              <a:ext uri="{FF2B5EF4-FFF2-40B4-BE49-F238E27FC236}">
                <a16:creationId xmlns:a16="http://schemas.microsoft.com/office/drawing/2014/main" xmlns="" id="{51912843-8E0E-47FC-82B7-E90D7A22E797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6628" name="文本框 6">
              <a:extLst>
                <a:ext uri="{FF2B5EF4-FFF2-40B4-BE49-F238E27FC236}">
                  <a16:creationId xmlns:a16="http://schemas.microsoft.com/office/drawing/2014/main" xmlns="" id="{767AFE5B-A73E-462F-BF1F-A07C9B8A48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:a16="http://schemas.microsoft.com/office/drawing/2014/main" xmlns="" id="{EF510A37-EFCE-47FE-B6A2-51BFDBC57225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0DCED860-878F-4D02-8918-A0049F88A5B1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2">
            <a:extLst>
              <a:ext uri="{FF2B5EF4-FFF2-40B4-BE49-F238E27FC236}">
                <a16:creationId xmlns:a16="http://schemas.microsoft.com/office/drawing/2014/main" xmlns="" id="{775C3573-379E-43FF-8B67-DF4E48AE2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38" y="2500313"/>
            <a:ext cx="82089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镭是居里夫妇用了很长时间才提炼出来的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他们希望镭有美丽的颜色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从中我们可以感受到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他们对科学的向往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对实验前景充满信心和希望。</a:t>
            </a:r>
          </a:p>
        </p:txBody>
      </p:sp>
      <p:grpSp>
        <p:nvGrpSpPr>
          <p:cNvPr id="27650" name="组合 7">
            <a:extLst>
              <a:ext uri="{FF2B5EF4-FFF2-40B4-BE49-F238E27FC236}">
                <a16:creationId xmlns:a16="http://schemas.microsoft.com/office/drawing/2014/main" xmlns="" id="{272EAFA9-EFFA-43C7-A249-243F16BD657D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651" name="文本框 6">
              <a:extLst>
                <a:ext uri="{FF2B5EF4-FFF2-40B4-BE49-F238E27FC236}">
                  <a16:creationId xmlns:a16="http://schemas.microsoft.com/office/drawing/2014/main" xmlns="" id="{0269E24A-AA75-4F45-AA83-4AA10F491F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D72F1340-B938-42A1-92F7-982209AF38A3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DB5695F2-69E8-43C7-9E0C-956A02A06089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D4077F-6421-4DA8-8B6B-78A54E23DB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5556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BC56120-0260-4CA0-A99E-C96CEB09A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38" y="1203325"/>
            <a:ext cx="82089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这个物理学家和颜悦色地回答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“我不知道……你可以想到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我希望它有很美丽的颜色。”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34495CD-098E-4077-8FF9-CC4375D35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613" y="3076575"/>
            <a:ext cx="84867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此处“美丽的颜色”照应第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段，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表现了居里夫妇对自己工作的热爱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对科学发展的极大热情。</a:t>
            </a:r>
          </a:p>
        </p:txBody>
      </p:sp>
      <p:grpSp>
        <p:nvGrpSpPr>
          <p:cNvPr id="28674" name="组合 7">
            <a:extLst>
              <a:ext uri="{FF2B5EF4-FFF2-40B4-BE49-F238E27FC236}">
                <a16:creationId xmlns:a16="http://schemas.microsoft.com/office/drawing/2014/main" xmlns="" id="{86829653-E5E4-4ADD-9CD5-36D86EDED5AC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8675" name="文本框 6">
              <a:extLst>
                <a:ext uri="{FF2B5EF4-FFF2-40B4-BE49-F238E27FC236}">
                  <a16:creationId xmlns:a16="http://schemas.microsoft.com/office/drawing/2014/main" xmlns="" id="{E6462891-B481-4009-B753-B8446B1B9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F1FCF311-6835-458A-8EE2-045CD7E03364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D11F35E2-8FA9-49CA-BC76-08A2240D181E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0EF14CA-CC43-4D5A-BCAC-8F4A6FB43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275" y="1258888"/>
            <a:ext cx="80454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玛丽说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“不要点灯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”接着轻轻地笑了笑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“你记得你对我说‘我希望它有很美丽的颜色’的那一天吗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EE113AE-27A4-4072-98C5-6B6661BFC8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5556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50452C2-6B8D-428B-8A63-35A536E946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2590800"/>
            <a:ext cx="84248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此处“美丽的颜色”是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指镭作为一种金属其本身具有的颜色。</a:t>
            </a:r>
          </a:p>
        </p:txBody>
      </p:sp>
      <p:grpSp>
        <p:nvGrpSpPr>
          <p:cNvPr id="29698" name="组合 7">
            <a:extLst>
              <a:ext uri="{FF2B5EF4-FFF2-40B4-BE49-F238E27FC236}">
                <a16:creationId xmlns:a16="http://schemas.microsoft.com/office/drawing/2014/main" xmlns="" id="{1517F516-C15D-4F92-BCC0-C4E08F24FB2D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699" name="文本框 6">
              <a:extLst>
                <a:ext uri="{FF2B5EF4-FFF2-40B4-BE49-F238E27FC236}">
                  <a16:creationId xmlns:a16="http://schemas.microsoft.com/office/drawing/2014/main" xmlns="" id="{F4DC9CFC-F709-4F02-BF76-A533C120E0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DF2A0679-104B-4FB8-AC5E-44CB52AA291E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C1455CB3-717F-4ECC-8B9A-67A47317B2C1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E15E9DB-BE0E-40D7-9827-F2E70F366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38" y="1473200"/>
            <a:ext cx="7993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镭不只有“美丽的颜色”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它还自动发光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545821D-FA4D-4055-937E-FC5FAE1FA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5556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7">
            <a:extLst>
              <a:ext uri="{FF2B5EF4-FFF2-40B4-BE49-F238E27FC236}">
                <a16:creationId xmlns:a16="http://schemas.microsoft.com/office/drawing/2014/main" xmlns="" id="{419E0CB2-8EED-4F2C-9AFB-1161AB1D9623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722" name="文本框 6">
              <a:extLst>
                <a:ext uri="{FF2B5EF4-FFF2-40B4-BE49-F238E27FC236}">
                  <a16:creationId xmlns:a16="http://schemas.microsoft.com/office/drawing/2014/main" xmlns="" id="{DB466E45-146C-4C80-B367-3C6807BEC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:a16="http://schemas.microsoft.com/office/drawing/2014/main" xmlns="" id="{E26A39FE-D08D-4E71-A979-023422235100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30E0F8A0-AA56-4B70-A197-7AB9F9ECE161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09EEEF9-DF3C-4003-AE48-D063F5FA3664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1046163"/>
            <a:ext cx="7948613" cy="2546350"/>
            <a:chOff x="827088" y="600075"/>
            <a:chExt cx="7948612" cy="2547938"/>
          </a:xfrm>
        </p:grpSpPr>
        <p:pic>
          <p:nvPicPr>
            <p:cNvPr id="30726" name="图片 1">
              <a:extLst>
                <a:ext uri="{FF2B5EF4-FFF2-40B4-BE49-F238E27FC236}">
                  <a16:creationId xmlns:a16="http://schemas.microsoft.com/office/drawing/2014/main" xmlns="" id="{1B4EB63E-25AD-4096-93E9-9532901D5C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7" name="圆角矩形 14">
              <a:extLst>
                <a:ext uri="{FF2B5EF4-FFF2-40B4-BE49-F238E27FC236}">
                  <a16:creationId xmlns:a16="http://schemas.microsoft.com/office/drawing/2014/main" xmlns="" id="{0FF55CE1-867B-4C4B-AF03-D76C1643DF9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7000" y="600075"/>
              <a:ext cx="7378700" cy="2246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8" name="矩形 14">
              <a:extLst>
                <a:ext uri="{FF2B5EF4-FFF2-40B4-BE49-F238E27FC236}">
                  <a16:creationId xmlns:a16="http://schemas.microsoft.com/office/drawing/2014/main" xmlns="" id="{6D47D1D8-6F92-4D1A-9174-A9B10C470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1644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文章只是客观记述居里夫妇发现镭的过程吗？作者的情感是如何体现的？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>
            <a:extLst>
              <a:ext uri="{FF2B5EF4-FFF2-40B4-BE49-F238E27FC236}">
                <a16:creationId xmlns:a16="http://schemas.microsoft.com/office/drawing/2014/main" xmlns="" id="{A969612C-94B6-47B9-BBD5-BE15F2FA0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075" y="1058863"/>
            <a:ext cx="4873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zh-CN" altLang="en-US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独自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一个人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就是一家工厂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31746" name="组合 7">
            <a:extLst>
              <a:ext uri="{FF2B5EF4-FFF2-40B4-BE49-F238E27FC236}">
                <a16:creationId xmlns:a16="http://schemas.microsoft.com/office/drawing/2014/main" xmlns="" id="{2CFF2D05-4863-45AD-8CBA-5CC433A55AEC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1747" name="文本框 6">
              <a:extLst>
                <a:ext uri="{FF2B5EF4-FFF2-40B4-BE49-F238E27FC236}">
                  <a16:creationId xmlns:a16="http://schemas.microsoft.com/office/drawing/2014/main" xmlns="" id="{8917DAA9-C261-49FD-A9A3-2324AACEA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:a16="http://schemas.microsoft.com/office/drawing/2014/main" xmlns="" id="{BF53C468-61CA-484A-9304-A4A4B8B7FACB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64F2F4F1-67F1-44DB-8AED-F24C9FF519DA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>
            <a:extLst>
              <a:ext uri="{FF2B5EF4-FFF2-40B4-BE49-F238E27FC236}">
                <a16:creationId xmlns:a16="http://schemas.microsoft.com/office/drawing/2014/main" xmlns="" id="{AAD8C93B-8DD6-455B-8C8B-8550DDFB8EC4}"/>
              </a:ext>
            </a:extLst>
          </p:cNvPr>
          <p:cNvSpPr/>
          <p:nvPr/>
        </p:nvSpPr>
        <p:spPr>
          <a:xfrm>
            <a:off x="647700" y="2066925"/>
            <a:ext cx="8028756" cy="1370013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不但写出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了居里夫人坚韧的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品质，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还表达了作者的敬仰和崇拜之情，另外还隐含了女儿对母亲的心疼和体贴。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>
            <a:extLst>
              <a:ext uri="{FF2B5EF4-FFF2-40B4-BE49-F238E27FC236}">
                <a16:creationId xmlns:a16="http://schemas.microsoft.com/office/drawing/2014/main" xmlns="" id="{E2021A03-7077-4691-BD01-61AFAE03E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655" y="965155"/>
            <a:ext cx="8415338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玛丽像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期盼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别人已经答应给的玩具的小孩一样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这个物理学家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和颜悦色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地回答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：“我不知道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你可以想到，我希望它有很美丽的颜色。”</a:t>
            </a:r>
          </a:p>
          <a:p>
            <a:pPr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0" name="组合 7">
            <a:extLst>
              <a:ext uri="{FF2B5EF4-FFF2-40B4-BE49-F238E27FC236}">
                <a16:creationId xmlns:a16="http://schemas.microsoft.com/office/drawing/2014/main" xmlns="" id="{057073A3-D818-48C4-8AD3-EEFAC6B5F417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771" name="文本框 6">
              <a:extLst>
                <a:ext uri="{FF2B5EF4-FFF2-40B4-BE49-F238E27FC236}">
                  <a16:creationId xmlns:a16="http://schemas.microsoft.com/office/drawing/2014/main" xmlns="" id="{DC0F6B27-9F79-48FC-BC7D-2E0DF4BAA7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:a16="http://schemas.microsoft.com/office/drawing/2014/main" xmlns="" id="{CCFDB4F9-6814-47DC-BEAD-4795CBB6699B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:a16="http://schemas.microsoft.com/office/drawing/2014/main" xmlns="" id="{D35F8F3E-D118-42BE-8BB2-C1C22C921091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圆角矩形标注 8">
            <a:extLst>
              <a:ext uri="{FF2B5EF4-FFF2-40B4-BE49-F238E27FC236}">
                <a16:creationId xmlns:a16="http://schemas.microsoft.com/office/drawing/2014/main" xmlns="" id="{E7B523C9-FCFD-46C2-BC85-13FAC1844BCC}"/>
              </a:ext>
            </a:extLst>
          </p:cNvPr>
          <p:cNvSpPr/>
          <p:nvPr/>
        </p:nvSpPr>
        <p:spPr>
          <a:xfrm>
            <a:off x="827584" y="2931790"/>
            <a:ext cx="7848600" cy="1079500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这些细节是只有关系极为亲密的人才能够得知的，流露出浓浓的爱意和温暖的情意。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">
            <a:extLst>
              <a:ext uri="{FF2B5EF4-FFF2-40B4-BE49-F238E27FC236}">
                <a16:creationId xmlns:a16="http://schemas.microsoft.com/office/drawing/2014/main" xmlns="" id="{78290B66-A35F-4169-8499-0C5775850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627063"/>
            <a:ext cx="7991475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在黑暗中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在寂静中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两个人的脸都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这些微光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这射线的神秘来源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他们的镭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玛丽的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身体前倾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热切地望着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她此时的姿势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就像一小时前在她睡着了的孩子床头看着孩子一样。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794" name="组合 7">
            <a:extLst>
              <a:ext uri="{FF2B5EF4-FFF2-40B4-BE49-F238E27FC236}">
                <a16:creationId xmlns:a16="http://schemas.microsoft.com/office/drawing/2014/main" xmlns="" id="{EA2687E9-DDAE-41CD-BFAD-BDA8528F35FC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3795" name="文本框 6">
              <a:extLst>
                <a:ext uri="{FF2B5EF4-FFF2-40B4-BE49-F238E27FC236}">
                  <a16:creationId xmlns:a16="http://schemas.microsoft.com/office/drawing/2014/main" xmlns="" id="{14CD6AEB-FD0A-485D-AEC8-5ADDB7B642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:a16="http://schemas.microsoft.com/office/drawing/2014/main" xmlns="" id="{5DD17734-69D3-4BE2-B896-74722B84F010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A25A125C-FBD3-4627-A035-66FDF443CD2F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>
            <a:extLst>
              <a:ext uri="{FF2B5EF4-FFF2-40B4-BE49-F238E27FC236}">
                <a16:creationId xmlns:a16="http://schemas.microsoft.com/office/drawing/2014/main" xmlns="" id="{F41EE48E-DBC8-4B3C-976F-FCEEBEC9A94B}"/>
              </a:ext>
            </a:extLst>
          </p:cNvPr>
          <p:cNvSpPr/>
          <p:nvPr/>
        </p:nvSpPr>
        <p:spPr>
          <a:xfrm>
            <a:off x="647700" y="3076575"/>
            <a:ext cx="7848600" cy="1368425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这四个“转向”和她的姿势，都表现了她对科学发现的母爱一般的珍爱，这种爱、这种感情也是只有身为女儿的作者才能感受得到，能够表达得出来。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>
            <a:extLst>
              <a:ext uri="{FF2B5EF4-FFF2-40B4-BE49-F238E27FC236}">
                <a16:creationId xmlns:a16="http://schemas.microsoft.com/office/drawing/2014/main" xmlns="" id="{63BAB8DC-1955-4123-9120-7995ABEB9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771525"/>
            <a:ext cx="80645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    作者</a:t>
            </a:r>
            <a:r>
              <a:rPr lang="zh-CN" altLang="zh-CN" sz="2800" b="1" dirty="0">
                <a:latin typeface="宋体" panose="02010600030101010101" pitchFamily="2" charset="-122"/>
              </a:rPr>
              <a:t>对居里夫妇发现镭的场景</a:t>
            </a:r>
            <a:r>
              <a:rPr lang="zh-CN" altLang="en-US" sz="2800" b="1" dirty="0">
                <a:latin typeface="宋体" panose="02010600030101010101" pitchFamily="2" charset="-122"/>
              </a:rPr>
              <a:t>进行了很多细节描写，这样写有哪些好处？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6A03AE-BF24-46A7-A74F-C1CD8AF31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995488"/>
            <a:ext cx="84963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居里夫人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对待科学就像对待自己无比珍爱的孩子一样的母爱一般的情怀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淋漓尽致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表现了出来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。这些描写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文章更加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更能让读者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具体地感受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到居里夫妇喜悦、激动、幸福的心情。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19" name="组合 7">
            <a:extLst>
              <a:ext uri="{FF2B5EF4-FFF2-40B4-BE49-F238E27FC236}">
                <a16:creationId xmlns:a16="http://schemas.microsoft.com/office/drawing/2014/main" xmlns="" id="{F478EAED-A30A-4F45-B99E-9D66428896ED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4820" name="文本框 6">
              <a:extLst>
                <a:ext uri="{FF2B5EF4-FFF2-40B4-BE49-F238E27FC236}">
                  <a16:creationId xmlns:a16="http://schemas.microsoft.com/office/drawing/2014/main" xmlns="" id="{2B60BD1A-F51A-49AD-BB5C-BCCBAEC1AF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:a16="http://schemas.microsoft.com/office/drawing/2014/main" xmlns="" id="{86F08EB9-305A-4ECB-B173-EB7070621DBB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AB0FC935-12C7-4962-86B2-9E452F5C5D2C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xmlns="" id="{FA5DD0D3-3F79-4B16-8E11-C5487A1C1C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203325"/>
            <a:ext cx="88582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了解居里夫人的故事和有关镭的知识。</a:t>
            </a:r>
          </a:p>
          <a:p>
            <a:pPr eaLnBrk="0" hangingPunct="0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了解居里夫妇发现镭的过程和人物传记的主要特点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初步掌握引号的作用。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感受文章的语言风格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体会语言中的情感。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学习居里夫妇在科学研究上刻苦钻研、坚忍执着、以苦为乐的精神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感受科学家朴实恬淡的人格魅力。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46" name="组合 5">
            <a:extLst>
              <a:ext uri="{FF2B5EF4-FFF2-40B4-BE49-F238E27FC236}">
                <a16:creationId xmlns:a16="http://schemas.microsoft.com/office/drawing/2014/main" xmlns="" id="{F962D26E-C157-43FA-B01E-BDAEC0251485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6147" name="图片 9">
              <a:extLst>
                <a:ext uri="{FF2B5EF4-FFF2-40B4-BE49-F238E27FC236}">
                  <a16:creationId xmlns:a16="http://schemas.microsoft.com/office/drawing/2014/main" xmlns="" id="{7F73CB2D-1F4F-4A09-A8DE-FD9482C193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文本框 11">
              <a:extLst>
                <a:ext uri="{FF2B5EF4-FFF2-40B4-BE49-F238E27FC236}">
                  <a16:creationId xmlns:a16="http://schemas.microsoft.com/office/drawing/2014/main" xmlns="" id="{C931B949-0223-450F-8DBA-4B87AF7026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grpSp>
        <p:nvGrpSpPr>
          <p:cNvPr id="6149" name="组合 11">
            <a:extLst>
              <a:ext uri="{FF2B5EF4-FFF2-40B4-BE49-F238E27FC236}">
                <a16:creationId xmlns:a16="http://schemas.microsoft.com/office/drawing/2014/main" xmlns="" id="{CE5A35EC-2AC0-4FF4-96F2-0FCFFF71E29C}"/>
              </a:ext>
            </a:extLst>
          </p:cNvPr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6150" name="文本框 6">
              <a:extLst>
                <a:ext uri="{FF2B5EF4-FFF2-40B4-BE49-F238E27FC236}">
                  <a16:creationId xmlns:a16="http://schemas.microsoft.com/office/drawing/2014/main" xmlns="" id="{AC99835D-7CC1-4D51-A66D-BE77890CD2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11DFDC9E-0D4A-4A2A-9E13-8DC581C449DA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4AA7AD5E-9203-4E6A-871A-B393ED59E280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282FEF8-03B0-4728-8E9C-28A1237A5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788" y="700088"/>
            <a:ext cx="84804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课文中多次引用居里夫人</a:t>
            </a:r>
            <a:r>
              <a:rPr lang="zh-CN" altLang="en-US" sz="2800" b="1" dirty="0">
                <a:latin typeface="宋体" panose="02010600030101010101" pitchFamily="2" charset="-122"/>
              </a:rPr>
              <a:t>的日记，</a:t>
            </a:r>
            <a:r>
              <a:rPr lang="zh-CN" altLang="zh-CN" sz="2800" b="1" dirty="0">
                <a:latin typeface="宋体" panose="02010600030101010101" pitchFamily="2" charset="-122"/>
              </a:rPr>
              <a:t>说说引用在文章中有什么作用</a:t>
            </a:r>
            <a:r>
              <a:rPr lang="zh-CN" altLang="en-US" sz="2800" b="1" dirty="0">
                <a:latin typeface="宋体" panose="02010600030101010101" pitchFamily="2" charset="-122"/>
              </a:rPr>
              <a:t>？</a:t>
            </a:r>
          </a:p>
        </p:txBody>
      </p:sp>
      <p:grpSp>
        <p:nvGrpSpPr>
          <p:cNvPr id="35842" name="组合 7">
            <a:extLst>
              <a:ext uri="{FF2B5EF4-FFF2-40B4-BE49-F238E27FC236}">
                <a16:creationId xmlns:a16="http://schemas.microsoft.com/office/drawing/2014/main" xmlns="" id="{006DDFDA-5A0D-46DF-8986-B802B16D1053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5843" name="文本框 6">
              <a:extLst>
                <a:ext uri="{FF2B5EF4-FFF2-40B4-BE49-F238E27FC236}">
                  <a16:creationId xmlns:a16="http://schemas.microsoft.com/office/drawing/2014/main" xmlns="" id="{29D4B3A5-7AB6-4CB2-BA03-6CFABB443E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9" name="直线连接符 9">
              <a:extLst>
                <a:ext uri="{FF2B5EF4-FFF2-40B4-BE49-F238E27FC236}">
                  <a16:creationId xmlns:a16="http://schemas.microsoft.com/office/drawing/2014/main" xmlns="" id="{A9338E44-7ABF-4B74-BF59-781FCE964DA7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菱形 109">
              <a:extLst>
                <a:ext uri="{FF2B5EF4-FFF2-40B4-BE49-F238E27FC236}">
                  <a16:creationId xmlns:a16="http://schemas.microsoft.com/office/drawing/2014/main" xmlns="" id="{3229F2F5-0D95-4870-BA6A-598F7FC79489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9CAD94D-6B9E-406B-843E-7A9BADA02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8" y="1924050"/>
            <a:ext cx="839787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这些部分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补充了历史细节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展示出传主的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心理感受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增强了文章的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真实性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。同时变换了文章的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叙事节奏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使行文更加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A5D1E9F-7400-42A6-B233-450465C551D3}"/>
              </a:ext>
            </a:extLst>
          </p:cNvPr>
          <p:cNvGrpSpPr>
            <a:grpSpLocks/>
          </p:cNvGrpSpPr>
          <p:nvPr/>
        </p:nvGrpSpPr>
        <p:grpSpPr bwMode="auto">
          <a:xfrm>
            <a:off x="-323850" y="268288"/>
            <a:ext cx="9467850" cy="5256212"/>
            <a:chOff x="-323850" y="268288"/>
            <a:chExt cx="9467850" cy="5256212"/>
          </a:xfrm>
        </p:grpSpPr>
        <p:grpSp>
          <p:nvGrpSpPr>
            <p:cNvPr id="37890" name="组合 4">
              <a:extLst>
                <a:ext uri="{FF2B5EF4-FFF2-40B4-BE49-F238E27FC236}">
                  <a16:creationId xmlns:a16="http://schemas.microsoft.com/office/drawing/2014/main" xmlns="" id="{3C04C174-F0B6-4A54-B763-A84ECA44E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23850" y="268288"/>
              <a:ext cx="9467850" cy="5256212"/>
              <a:chOff x="-182651" y="660800"/>
              <a:chExt cx="8776917" cy="3600215"/>
            </a:xfrm>
          </p:grpSpPr>
          <p:pic>
            <p:nvPicPr>
              <p:cNvPr id="37891" name="一个圆顶角并剪去另一个顶角的矩形 1">
                <a:extLst>
                  <a:ext uri="{FF2B5EF4-FFF2-40B4-BE49-F238E27FC236}">
                    <a16:creationId xmlns:a16="http://schemas.microsoft.com/office/drawing/2014/main" xmlns="" id="{8FD877BC-82A1-4E46-8725-A83F4A0BA28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651" y="698901"/>
                <a:ext cx="8776917" cy="3562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FC326B73-B019-4BD2-B885-70A3835AF4F7}"/>
                  </a:ext>
                </a:extLst>
              </p:cNvPr>
              <p:cNvSpPr/>
              <p:nvPr/>
            </p:nvSpPr>
            <p:spPr>
              <a:xfrm>
                <a:off x="562004" y="660800"/>
                <a:ext cx="2517993" cy="64479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893" name="组 1">
              <a:extLst>
                <a:ext uri="{FF2B5EF4-FFF2-40B4-BE49-F238E27FC236}">
                  <a16:creationId xmlns:a16="http://schemas.microsoft.com/office/drawing/2014/main" xmlns="" id="{9773968E-498F-4195-8CAA-02CB3EED6E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8081" y="627534"/>
              <a:ext cx="2517775" cy="601663"/>
              <a:chOff x="7647436" y="3815009"/>
              <a:chExt cx="2515853" cy="601051"/>
            </a:xfrm>
          </p:grpSpPr>
          <p:sp>
            <p:nvSpPr>
              <p:cNvPr id="37894" name="文本框 30">
                <a:extLst>
                  <a:ext uri="{FF2B5EF4-FFF2-40B4-BE49-F238E27FC236}">
                    <a16:creationId xmlns:a16="http://schemas.microsoft.com/office/drawing/2014/main" xmlns="" id="{322A05AF-E5E2-4904-831E-131BD7B5C1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3224" y="3885582"/>
                <a:ext cx="1550065" cy="459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/>
                <a:r>
                  <a:rPr lang="zh-CN" altLang="en-US" sz="2400" b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方法指导</a:t>
                </a:r>
              </a:p>
            </p:txBody>
          </p:sp>
          <p:pic>
            <p:nvPicPr>
              <p:cNvPr id="37895" name="图片 9" descr="book.gif">
                <a:extLst>
                  <a:ext uri="{FF2B5EF4-FFF2-40B4-BE49-F238E27FC236}">
                    <a16:creationId xmlns:a16="http://schemas.microsoft.com/office/drawing/2014/main" xmlns="" id="{CEDF8D6B-7EA6-4EAA-A2C2-FC0D1701AD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7896" name="矩形 1">
              <a:extLst>
                <a:ext uri="{FF2B5EF4-FFF2-40B4-BE49-F238E27FC236}">
                  <a16:creationId xmlns:a16="http://schemas.microsoft.com/office/drawing/2014/main" xmlns="" id="{F0086172-A2EF-47AE-A39D-BD2294E73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679" y="1121444"/>
              <a:ext cx="8333809" cy="3538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在传记中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直接采用大量原始材料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可以更好地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突出人物的特点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揭示人物的精神面貌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对人物做出客观公正的评价。引用传记主人公在书信、日记中的文字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可以印证作者的观点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可以使传记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具有更为真实感人的力量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可以塑造更加丰满的人物形象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突出传记主人公的精神面貌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起到增强作品历史深度和情感力度的作用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增强文章的真实性和可读性。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897" name="组合 7">
            <a:extLst>
              <a:ext uri="{FF2B5EF4-FFF2-40B4-BE49-F238E27FC236}">
                <a16:creationId xmlns:a16="http://schemas.microsoft.com/office/drawing/2014/main" xmlns="" id="{1D89C139-4DB4-4B75-8370-E53850D4369E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7898" name="文本框 6">
              <a:extLst>
                <a:ext uri="{FF2B5EF4-FFF2-40B4-BE49-F238E27FC236}">
                  <a16:creationId xmlns:a16="http://schemas.microsoft.com/office/drawing/2014/main" xmlns="" id="{686BC2BE-890A-4C1D-94A9-DDD4E7040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5" name="直线连接符 9">
              <a:extLst>
                <a:ext uri="{FF2B5EF4-FFF2-40B4-BE49-F238E27FC236}">
                  <a16:creationId xmlns:a16="http://schemas.microsoft.com/office/drawing/2014/main" xmlns="" id="{79E327DF-DC9D-41B6-9A71-8A7DA60A11EB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xmlns="" id="{54AD213F-6B82-4F3E-B4C8-F571836B1425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>
            <a:extLst>
              <a:ext uri="{FF2B5EF4-FFF2-40B4-BE49-F238E27FC236}">
                <a16:creationId xmlns:a16="http://schemas.microsoft.com/office/drawing/2014/main" xmlns="" id="{3AE1DE43-5E22-4756-BD32-3FD9B55FB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627063"/>
            <a:ext cx="8064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</a:rPr>
              <a:t>你觉得居里夫人成功的主要秘诀是什么</a:t>
            </a:r>
            <a:r>
              <a:rPr lang="zh-CN" altLang="en-US" sz="2800" b="1" dirty="0">
                <a:latin typeface="宋体" panose="02010600030101010101" pitchFamily="2" charset="-122"/>
              </a:rPr>
              <a:t>？</a:t>
            </a:r>
            <a:r>
              <a:rPr lang="zh-CN" altLang="zh-CN" sz="2800" b="1" dirty="0">
                <a:latin typeface="宋体" panose="02010600030101010101" pitchFamily="2" charset="-122"/>
              </a:rPr>
              <a:t>你从中得到什么启示</a:t>
            </a:r>
            <a:r>
              <a:rPr lang="zh-CN" altLang="en-US" sz="2800" b="1" dirty="0">
                <a:latin typeface="宋体" panose="02010600030101010101" pitchFamily="2" charset="-122"/>
              </a:rPr>
              <a:t>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7630533-D0BF-455C-A39E-92366BA65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654175"/>
            <a:ext cx="80645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主要秘诀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接受和支持新生事物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用创新精神去从事科学研究和其他一切工作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并且用百折不挠的毅力和勇气去完成它。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6181039-88FD-4230-B3DB-524B6CE2B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3094038"/>
            <a:ext cx="806450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启示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在科学研究和其他工作中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一定的物质条件是必要的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但更重要的是自己动手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自力更生地去创造条件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永远保持艰苦奋斗的精神。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6" name="组合 7">
            <a:extLst>
              <a:ext uri="{FF2B5EF4-FFF2-40B4-BE49-F238E27FC236}">
                <a16:creationId xmlns:a16="http://schemas.microsoft.com/office/drawing/2014/main" xmlns="" id="{683E0C05-14E3-4BBB-A290-4C687D138ACF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8917" name="文本框 6">
              <a:extLst>
                <a:ext uri="{FF2B5EF4-FFF2-40B4-BE49-F238E27FC236}">
                  <a16:creationId xmlns:a16="http://schemas.microsoft.com/office/drawing/2014/main" xmlns="" id="{3FFB06B9-F48B-4866-89A6-75999796D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7F0A7DF7-D67E-42D4-9A1D-4253806E4890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FEE48CF5-568F-4DEC-9FDD-83C2D2594569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>
            <a:extLst>
              <a:ext uri="{FF2B5EF4-FFF2-40B4-BE49-F238E27FC236}">
                <a16:creationId xmlns:a16="http://schemas.microsoft.com/office/drawing/2014/main" xmlns="" id="{921B3810-D317-48BD-8D04-E6CCEED2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333500"/>
            <a:ext cx="8424862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本文以“极端的艰苦”与“极大的快乐”为线索记叙居里夫妇提取镭的工作情景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形象地表现出居里夫妇对于镭的爱恋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以及由这种爱恋所带来的毫不妥协、极端顽强的工作热忱。 </a:t>
            </a:r>
          </a:p>
        </p:txBody>
      </p:sp>
      <p:grpSp>
        <p:nvGrpSpPr>
          <p:cNvPr id="39938" name="组合 1">
            <a:extLst>
              <a:ext uri="{FF2B5EF4-FFF2-40B4-BE49-F238E27FC236}">
                <a16:creationId xmlns:a16="http://schemas.microsoft.com/office/drawing/2014/main" xmlns="" id="{AF8F5D63-77E0-46C9-8DF4-FB3B51E140E8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555625"/>
            <a:ext cx="1743075" cy="566738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xmlns="" id="{4C12C8F7-6688-4F15-B6A8-82CCE862186C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A969EC3B-B0F2-400C-ABE3-4706E0BCC02F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xmlns="" id="{5A489398-5C57-4295-99E4-033A5129E864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xmlns="" id="{1C7C06DB-4EB9-45D5-9A69-0D97A1338499}"/>
                </a:ext>
              </a:extLst>
            </p:cNvPr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9943" name="矩形 1">
              <a:extLst>
                <a:ext uri="{FF2B5EF4-FFF2-40B4-BE49-F238E27FC236}">
                  <a16:creationId xmlns:a16="http://schemas.microsoft.com/office/drawing/2014/main" xmlns="" id="{843952F5-91DF-42B8-88D6-52C4ECF00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概括主题</a:t>
              </a:r>
            </a:p>
          </p:txBody>
        </p:sp>
      </p:grpSp>
      <p:grpSp>
        <p:nvGrpSpPr>
          <p:cNvPr id="39944" name="组合 13">
            <a:extLst>
              <a:ext uri="{FF2B5EF4-FFF2-40B4-BE49-F238E27FC236}">
                <a16:creationId xmlns:a16="http://schemas.microsoft.com/office/drawing/2014/main" xmlns="" id="{07AB5930-6293-4F18-A98C-4E3035DB1129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9945" name="文本框 6">
              <a:extLst>
                <a:ext uri="{FF2B5EF4-FFF2-40B4-BE49-F238E27FC236}">
                  <a16:creationId xmlns:a16="http://schemas.microsoft.com/office/drawing/2014/main" xmlns="" id="{C893F20F-1A07-4CEC-9043-A9C51379B7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5" name="直线连接符 9">
              <a:extLst>
                <a:ext uri="{FF2B5EF4-FFF2-40B4-BE49-F238E27FC236}">
                  <a16:creationId xmlns:a16="http://schemas.microsoft.com/office/drawing/2014/main" xmlns="" id="{1B96C036-AC0B-42EE-BB6B-B874F3434F57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xmlns="" id="{DE3E6E48-D48A-4E1E-B4BE-E6E62DD32D08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1" name="组合 2">
            <a:extLst>
              <a:ext uri="{FF2B5EF4-FFF2-40B4-BE49-F238E27FC236}">
                <a16:creationId xmlns:a16="http://schemas.microsoft.com/office/drawing/2014/main" xmlns="" id="{A3C63514-5161-4A84-9762-F1A19808E9ED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555625"/>
            <a:ext cx="1743075" cy="566738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xmlns="" id="{7F3822B2-C682-47B9-ADBE-BCD1B87A1090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C8D5D434-55DC-4266-B605-B6E69BA7F90F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xmlns="" id="{730C6387-FB98-4538-883B-FDAD599140AB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xmlns="" id="{4320737C-A7E2-40F0-A24A-628A3B9C9590}"/>
                </a:ext>
              </a:extLst>
            </p:cNvPr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0966" name="矩形 1">
              <a:extLst>
                <a:ext uri="{FF2B5EF4-FFF2-40B4-BE49-F238E27FC236}">
                  <a16:creationId xmlns:a16="http://schemas.microsoft.com/office/drawing/2014/main" xmlns="" id="{DA1F0BD9-9B96-4032-B80C-4176556E0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A54A81F-78C3-4DF8-B0E2-C76837E1C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38" y="1276350"/>
            <a:ext cx="85248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“快乐之权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操之在己。”玛丽·居里懂得其中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真谛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她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能坦然地面对苦难。生活在新时代的我们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经受艰苦环境的可能性很小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但在学习生活中也会遇到困难。这个时候就需要我们正确对待困难。首先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要调整好自己的心态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对未来充满信心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坚信前途是光明的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要保持清醒的头脑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要有克服困难的勇气。没有人能随随便便成功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迎难而上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不懈地努力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才能享受到成功的喜悦。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68" name="组合 13">
            <a:extLst>
              <a:ext uri="{FF2B5EF4-FFF2-40B4-BE49-F238E27FC236}">
                <a16:creationId xmlns:a16="http://schemas.microsoft.com/office/drawing/2014/main" xmlns="" id="{41B34B0D-78A6-46D0-948D-576107AB51C0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40969" name="文本框 6">
              <a:extLst>
                <a:ext uri="{FF2B5EF4-FFF2-40B4-BE49-F238E27FC236}">
                  <a16:creationId xmlns:a16="http://schemas.microsoft.com/office/drawing/2014/main" xmlns="" id="{7405F4A0-CEFE-40B1-915F-572FEAE892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8" name="直线连接符 9">
              <a:extLst>
                <a:ext uri="{FF2B5EF4-FFF2-40B4-BE49-F238E27FC236}">
                  <a16:creationId xmlns:a16="http://schemas.microsoft.com/office/drawing/2014/main" xmlns="" id="{3ECF8BEA-F775-42C6-B8DA-BD393C10771A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xmlns="" id="{B3095434-F783-470E-884F-EEF38F27F7F0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>
            <a:extLst>
              <a:ext uri="{FF2B5EF4-FFF2-40B4-BE49-F238E27FC236}">
                <a16:creationId xmlns:a16="http://schemas.microsoft.com/office/drawing/2014/main" xmlns="" id="{8AB4F693-56E9-479C-9687-183163395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05" y="1419622"/>
            <a:ext cx="88042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本文在语言运用上的突出特点是生动细致的描写。如对残破的棚屋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从不同季节、不同天气和简陋的设备等方面进行了细致的描写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从而反映出居里夫妇工作条件的艰苦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衬托出人物的伟大精神。又如对人物形象的描写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从人物的语言、动作、心理、神态等方面进行了深入细致的描写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从而反映出人物的伟大品格。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矩形 2">
            <a:extLst>
              <a:ext uri="{FF2B5EF4-FFF2-40B4-BE49-F238E27FC236}">
                <a16:creationId xmlns:a16="http://schemas.microsoft.com/office/drawing/2014/main" xmlns="" id="{686B2152-1BD6-4EFF-97DB-EB4152393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608013"/>
            <a:ext cx="3419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生动细致的描写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987" name="组合 8">
            <a:extLst>
              <a:ext uri="{FF2B5EF4-FFF2-40B4-BE49-F238E27FC236}">
                <a16:creationId xmlns:a16="http://schemas.microsoft.com/office/drawing/2014/main" xmlns="" id="{7084FA37-0767-42EA-8EDB-53DEBEB4291E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1988" name="文本框 6">
              <a:extLst>
                <a:ext uri="{FF2B5EF4-FFF2-40B4-BE49-F238E27FC236}">
                  <a16:creationId xmlns:a16="http://schemas.microsoft.com/office/drawing/2014/main" xmlns="" id="{90BE6BE4-B2F0-43E0-8466-63513721F5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BB5A8F45-FE34-4EAB-B44F-7A069B0E7553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9F7BC796-1979-4C26-B125-1EBEC24539D0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2">
            <a:extLst>
              <a:ext uri="{FF2B5EF4-FFF2-40B4-BE49-F238E27FC236}">
                <a16:creationId xmlns:a16="http://schemas.microsoft.com/office/drawing/2014/main" xmlns="" id="{1A317202-DFAB-4214-AE3B-2D20A6198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631825"/>
            <a:ext cx="289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❷大量引用。 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矩形 6">
            <a:extLst>
              <a:ext uri="{FF2B5EF4-FFF2-40B4-BE49-F238E27FC236}">
                <a16:creationId xmlns:a16="http://schemas.microsoft.com/office/drawing/2014/main" xmlns="" id="{C00FAF82-0CD9-4624-AC21-372962E4A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276350"/>
            <a:ext cx="8496300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多处引用居里夫人自己的记录。恰当、得体的引用，一方面增强了文章记事的可信性、真实性，另一方面直接地表现了居里夫人的内心世界，增强了文章的感染力，比如“感谢这种意外的发现，在这个时期里，我们完全被那展开在我们面前的新领域吸引住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我们在一种独特的专心景况中过日子，像是在梦里一样”，这段引用显示了居里夫人对这种“反自然”生活的热爱，对科学事业的痴迷。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011" name="组合 8">
            <a:extLst>
              <a:ext uri="{FF2B5EF4-FFF2-40B4-BE49-F238E27FC236}">
                <a16:creationId xmlns:a16="http://schemas.microsoft.com/office/drawing/2014/main" xmlns="" id="{8ABEB10F-A38B-443D-B283-32B1C5034944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3012" name="文本框 6">
              <a:extLst>
                <a:ext uri="{FF2B5EF4-FFF2-40B4-BE49-F238E27FC236}">
                  <a16:creationId xmlns:a16="http://schemas.microsoft.com/office/drawing/2014/main" xmlns="" id="{FCC5A2D5-7333-440D-ACAE-25090D3BAD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955420B8-CF19-4579-85AB-B3D942DF4B7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A0231A04-5743-4F92-9401-9E3857D95AA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7">
            <a:extLst>
              <a:ext uri="{FF2B5EF4-FFF2-40B4-BE49-F238E27FC236}">
                <a16:creationId xmlns:a16="http://schemas.microsoft.com/office/drawing/2014/main" xmlns="" id="{65A1EF88-49F9-4816-8FA6-10400F2C2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400" y="1258888"/>
            <a:ext cx="6159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美丽的颜色</a:t>
            </a: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xmlns="" id="{5E046501-AB77-4D45-95BA-172F0971C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813" y="2119313"/>
            <a:ext cx="1008062" cy="954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过程艰苦</a:t>
            </a:r>
          </a:p>
        </p:txBody>
      </p:sp>
      <p:sp>
        <p:nvSpPr>
          <p:cNvPr id="26" name="TextBox 12">
            <a:extLst>
              <a:ext uri="{FF2B5EF4-FFF2-40B4-BE49-F238E27FC236}">
                <a16:creationId xmlns:a16="http://schemas.microsoft.com/office/drawing/2014/main" xmlns="" id="{AB44AF77-9522-4D33-AF26-004742B71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4375" y="1870075"/>
            <a:ext cx="1763713" cy="1385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坚持不懈</a:t>
            </a:r>
          </a:p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热爱科学</a:t>
            </a:r>
          </a:p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献身科学</a:t>
            </a:r>
          </a:p>
        </p:txBody>
      </p:sp>
      <p:sp>
        <p:nvSpPr>
          <p:cNvPr id="38" name="TextBox 22">
            <a:extLst>
              <a:ext uri="{FF2B5EF4-FFF2-40B4-BE49-F238E27FC236}">
                <a16:creationId xmlns:a16="http://schemas.microsoft.com/office/drawing/2014/main" xmlns="" id="{F5619E16-E1C3-414B-B68A-991043750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25" y="876300"/>
            <a:ext cx="1728788" cy="652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环境恶劣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9" name="TextBox 23">
            <a:extLst>
              <a:ext uri="{FF2B5EF4-FFF2-40B4-BE49-F238E27FC236}">
                <a16:creationId xmlns:a16="http://schemas.microsoft.com/office/drawing/2014/main" xmlns="" id="{6A2CF84F-667A-4419-8A6E-7AC8EDADE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25" y="1793875"/>
            <a:ext cx="1728788" cy="652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设备简陋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1" name="TextBox 9">
            <a:extLst>
              <a:ext uri="{FF2B5EF4-FFF2-40B4-BE49-F238E27FC236}">
                <a16:creationId xmlns:a16="http://schemas.microsoft.com/office/drawing/2014/main" xmlns="" id="{CC58BD44-E4B9-4EA8-AD4B-690F9C93A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50" y="1870075"/>
            <a:ext cx="935038" cy="1384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感到美好快乐</a:t>
            </a:r>
          </a:p>
        </p:txBody>
      </p:sp>
      <p:sp>
        <p:nvSpPr>
          <p:cNvPr id="55" name="TextBox 22">
            <a:extLst>
              <a:ext uri="{FF2B5EF4-FFF2-40B4-BE49-F238E27FC236}">
                <a16:creationId xmlns:a16="http://schemas.microsoft.com/office/drawing/2014/main" xmlns="" id="{C741D167-7FF2-479F-9DB0-A1C30438F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0925" y="2711450"/>
            <a:ext cx="1981200" cy="652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工作强度大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6" name="TextBox 23">
            <a:extLst>
              <a:ext uri="{FF2B5EF4-FFF2-40B4-BE49-F238E27FC236}">
                <a16:creationId xmlns:a16="http://schemas.microsoft.com/office/drawing/2014/main" xmlns="" id="{02696F4B-D469-49ED-8148-903358524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0925" y="3629025"/>
            <a:ext cx="1981200" cy="652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3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工作难度大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2" name="TextBox 27">
            <a:extLst>
              <a:ext uri="{FF2B5EF4-FFF2-40B4-BE49-F238E27FC236}">
                <a16:creationId xmlns:a16="http://schemas.microsoft.com/office/drawing/2014/main" xmlns="" id="{8858453C-A18C-4445-B8B5-1709A3E44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8675" y="1870075"/>
            <a:ext cx="954088" cy="1385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成功提取出镭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右箭头 3">
            <a:extLst>
              <a:ext uri="{FF2B5EF4-FFF2-40B4-BE49-F238E27FC236}">
                <a16:creationId xmlns:a16="http://schemas.microsoft.com/office/drawing/2014/main" xmlns="" id="{F5D8D372-CD98-4124-AE5C-D2B696F94D4B}"/>
              </a:ext>
            </a:extLst>
          </p:cNvPr>
          <p:cNvSpPr/>
          <p:nvPr/>
        </p:nvSpPr>
        <p:spPr>
          <a:xfrm>
            <a:off x="5497513" y="2433638"/>
            <a:ext cx="360362" cy="215900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/>
          </a:p>
        </p:txBody>
      </p:sp>
      <p:sp>
        <p:nvSpPr>
          <p:cNvPr id="20" name="右箭头 19">
            <a:extLst>
              <a:ext uri="{FF2B5EF4-FFF2-40B4-BE49-F238E27FC236}">
                <a16:creationId xmlns:a16="http://schemas.microsoft.com/office/drawing/2014/main" xmlns="" id="{5222F82E-D3A1-478A-BC18-5D2719607F5E}"/>
              </a:ext>
            </a:extLst>
          </p:cNvPr>
          <p:cNvSpPr/>
          <p:nvPr/>
        </p:nvSpPr>
        <p:spPr>
          <a:xfrm>
            <a:off x="6843713" y="2392363"/>
            <a:ext cx="360362" cy="217487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/>
          </a:p>
        </p:txBody>
      </p:sp>
      <p:grpSp>
        <p:nvGrpSpPr>
          <p:cNvPr id="44044" name="组合 35">
            <a:extLst>
              <a:ext uri="{FF2B5EF4-FFF2-40B4-BE49-F238E27FC236}">
                <a16:creationId xmlns:a16="http://schemas.microsoft.com/office/drawing/2014/main" xmlns="" id="{B4283710-CE3B-405B-A119-D0A03003128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44045" name="文本框 6">
              <a:extLst>
                <a:ext uri="{FF2B5EF4-FFF2-40B4-BE49-F238E27FC236}">
                  <a16:creationId xmlns:a16="http://schemas.microsoft.com/office/drawing/2014/main" xmlns="" id="{C1A01E60-472A-4378-85EA-826F6382A3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</a:p>
          </p:txBody>
        </p:sp>
        <p:cxnSp>
          <p:nvCxnSpPr>
            <p:cNvPr id="23" name="直线连接符 9">
              <a:extLst>
                <a:ext uri="{FF2B5EF4-FFF2-40B4-BE49-F238E27FC236}">
                  <a16:creationId xmlns:a16="http://schemas.microsoft.com/office/drawing/2014/main" xmlns="" id="{6491D938-F039-4C40-AD2C-E5BD24F39428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菱形 23">
              <a:extLst>
                <a:ext uri="{FF2B5EF4-FFF2-40B4-BE49-F238E27FC236}">
                  <a16:creationId xmlns:a16="http://schemas.microsoft.com/office/drawing/2014/main" xmlns="" id="{30C09542-679F-4B30-A68C-1747E4ECE74E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9" name="左大括号 18">
            <a:extLst>
              <a:ext uri="{FF2B5EF4-FFF2-40B4-BE49-F238E27FC236}">
                <a16:creationId xmlns:a16="http://schemas.microsoft.com/office/drawing/2014/main" xmlns="" id="{09CFD492-D381-4B39-872F-59045287DE04}"/>
              </a:ext>
            </a:extLst>
          </p:cNvPr>
          <p:cNvSpPr/>
          <p:nvPr/>
        </p:nvSpPr>
        <p:spPr bwMode="auto">
          <a:xfrm>
            <a:off x="750888" y="1042988"/>
            <a:ext cx="206375" cy="3114675"/>
          </a:xfrm>
          <a:prstGeom prst="leftBrace">
            <a:avLst>
              <a:gd name="adj1" fmla="val 4023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>
            <a:extLst>
              <a:ext uri="{FF2B5EF4-FFF2-40B4-BE49-F238E27FC236}">
                <a16:creationId xmlns:a16="http://schemas.microsoft.com/office/drawing/2014/main" xmlns="" id="{49EB40E3-574C-4FAB-A644-176BB8B608AD}"/>
              </a:ext>
            </a:extLst>
          </p:cNvPr>
          <p:cNvSpPr/>
          <p:nvPr/>
        </p:nvSpPr>
        <p:spPr bwMode="auto">
          <a:xfrm>
            <a:off x="2057400" y="1042988"/>
            <a:ext cx="206375" cy="3114675"/>
          </a:xfrm>
          <a:prstGeom prst="leftBrace">
            <a:avLst>
              <a:gd name="adj1" fmla="val 4023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>
            <a:extLst>
              <a:ext uri="{FF2B5EF4-FFF2-40B4-BE49-F238E27FC236}">
                <a16:creationId xmlns:a16="http://schemas.microsoft.com/office/drawing/2014/main" xmlns="" id="{9F2B69C6-1940-4770-AEEE-034CACEB2FDC}"/>
              </a:ext>
            </a:extLst>
          </p:cNvPr>
          <p:cNvSpPr/>
          <p:nvPr/>
        </p:nvSpPr>
        <p:spPr bwMode="auto">
          <a:xfrm flipH="1">
            <a:off x="4279900" y="1042988"/>
            <a:ext cx="215900" cy="3114675"/>
          </a:xfrm>
          <a:prstGeom prst="leftBrace">
            <a:avLst>
              <a:gd name="adj1" fmla="val 4023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6">
            <a:extLst>
              <a:ext uri="{FF2B5EF4-FFF2-40B4-BE49-F238E27FC236}">
                <a16:creationId xmlns:a16="http://schemas.microsoft.com/office/drawing/2014/main" xmlns="" id="{0DED8EFD-7B67-4C09-968C-EA8380AD3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690688"/>
            <a:ext cx="8208962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冻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炽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窒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矩形 6">
            <a:extLst>
              <a:ext uri="{FF2B5EF4-FFF2-40B4-BE49-F238E27FC236}">
                <a16:creationId xmlns:a16="http://schemas.microsoft.com/office/drawing/2014/main" xmlns="" id="{1A09F016-4604-4837-89A7-2BAE833DF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700088"/>
            <a:ext cx="4429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</a:rPr>
              <a:t>给下</a:t>
            </a:r>
            <a:r>
              <a:rPr lang="zh-CN" altLang="en-US" sz="2800" b="1" dirty="0">
                <a:latin typeface="宋体" panose="02010600030101010101" pitchFamily="2" charset="-122"/>
              </a:rPr>
              <a:t>面红色字</a:t>
            </a:r>
            <a:r>
              <a:rPr lang="zh-CN" altLang="zh-CN" sz="2800" b="1" dirty="0">
                <a:latin typeface="宋体" panose="02010600030101010101" pitchFamily="2" charset="-122"/>
              </a:rPr>
              <a:t>注音。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AF5BA33-307E-4A94-8A43-A67254103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763" y="1682750"/>
            <a:ext cx="1057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jiāng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FEFE916-E92F-414D-9EA3-0E6839D34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588" y="1663700"/>
            <a:ext cx="679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chì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A437D9F-3E21-4397-B0C1-7CE9B8A62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113" y="2571750"/>
            <a:ext cx="585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pō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6E2C11A-1759-4182-B0A3-219C4319E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113" y="1635125"/>
            <a:ext cx="595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cù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7EEECB6-6E6D-4BB6-A672-78600D49D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2524125"/>
            <a:ext cx="674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zhì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4087D33-1F2D-402E-AE42-076B41F44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588" y="2528888"/>
            <a:ext cx="768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fēn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cs typeface="汉语拼音" pitchFamily="34" charset="0"/>
            </a:endParaRPr>
          </a:p>
        </p:txBody>
      </p:sp>
      <p:grpSp>
        <p:nvGrpSpPr>
          <p:cNvPr id="45065" name="组合 15">
            <a:extLst>
              <a:ext uri="{FF2B5EF4-FFF2-40B4-BE49-F238E27FC236}">
                <a16:creationId xmlns:a16="http://schemas.microsoft.com/office/drawing/2014/main" xmlns="" id="{09EB5F9A-C514-45B1-9F3F-E996071834D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5066" name="文本框 6">
              <a:extLst>
                <a:ext uri="{FF2B5EF4-FFF2-40B4-BE49-F238E27FC236}">
                  <a16:creationId xmlns:a16="http://schemas.microsoft.com/office/drawing/2014/main" xmlns="" id="{9E5D63A4-CEEB-4272-9E5E-4D9FF5A236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20" name="直线连接符 9">
              <a:extLst>
                <a:ext uri="{FF2B5EF4-FFF2-40B4-BE49-F238E27FC236}">
                  <a16:creationId xmlns:a16="http://schemas.microsoft.com/office/drawing/2014/main" xmlns="" id="{AF2D7ABC-1B9A-41C1-A031-3A545164ACC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xmlns="" id="{B777E135-D05B-4F79-AB67-3B37C22AC4B7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BEED43A-824E-435A-B1AB-9CB70598E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1058863"/>
            <a:ext cx="360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7">
            <a:extLst>
              <a:ext uri="{FF2B5EF4-FFF2-40B4-BE49-F238E27FC236}">
                <a16:creationId xmlns:a16="http://schemas.microsoft.com/office/drawing/2014/main" xmlns="" id="{6699A44E-52C3-4038-99B1-B6BEFEFF8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627063"/>
            <a:ext cx="82089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zh-CN" sz="2800" b="1" dirty="0">
                <a:latin typeface="宋体" panose="02010600030101010101" pitchFamily="2" charset="-122"/>
              </a:rPr>
              <a:t>下列句子运用的修辞手法与其他三项不同的一项是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40964" name="矩形 9">
            <a:extLst>
              <a:ext uri="{FF2B5EF4-FFF2-40B4-BE49-F238E27FC236}">
                <a16:creationId xmlns:a16="http://schemas.microsoft.com/office/drawing/2014/main" xmlns="" id="{1AA29F9A-DDBD-4F4A-8E6D-626013E22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692275"/>
            <a:ext cx="813752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棚屋里面燥热得像温室。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它像枪弹穿透了伪装的甲胄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它像金刚刀切开了玻璃。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这种谈话给人留下了清晰的记忆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因为它们是科学兴趣和工作热情的一种提神剂。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“看哪……看哪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”这位年轻妇人低声说着。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84" name="组合 15">
            <a:extLst>
              <a:ext uri="{FF2B5EF4-FFF2-40B4-BE49-F238E27FC236}">
                <a16:creationId xmlns:a16="http://schemas.microsoft.com/office/drawing/2014/main" xmlns="" id="{5ABCC396-37C1-4221-A473-E5E9FD7667A6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6085" name="文本框 6">
              <a:extLst>
                <a:ext uri="{FF2B5EF4-FFF2-40B4-BE49-F238E27FC236}">
                  <a16:creationId xmlns:a16="http://schemas.microsoft.com/office/drawing/2014/main" xmlns="" id="{59E91AD3-C72C-4DF7-8EA2-5BB48D8F67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4" name="直线连接符 9">
              <a:extLst>
                <a:ext uri="{FF2B5EF4-FFF2-40B4-BE49-F238E27FC236}">
                  <a16:creationId xmlns:a16="http://schemas.microsoft.com/office/drawing/2014/main" xmlns="" id="{61C0A1CE-3CEF-499F-B37F-74901463D6A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xmlns="" id="{8D57F510-1126-4AC5-9E04-F3A6255416FF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0EF345B-A7FC-443E-9116-B783D691A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1458913"/>
            <a:ext cx="5599112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艾芙·居里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1904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居里夫妇的次女，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《居里夫人传》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的作者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优秀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的音乐教育家和人物传记作家。</a:t>
            </a:r>
          </a:p>
        </p:txBody>
      </p:sp>
      <p:pic>
        <p:nvPicPr>
          <p:cNvPr id="12" name="Picture 10">
            <a:extLst>
              <a:ext uri="{FF2B5EF4-FFF2-40B4-BE49-F238E27FC236}">
                <a16:creationId xmlns:a16="http://schemas.microsoft.com/office/drawing/2014/main" xmlns="" id="{194DD773-42E7-44E0-A02A-16AF522C7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575" y="1289050"/>
            <a:ext cx="2090738" cy="291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171" name="组合 8">
            <a:extLst>
              <a:ext uri="{FF2B5EF4-FFF2-40B4-BE49-F238E27FC236}">
                <a16:creationId xmlns:a16="http://schemas.microsoft.com/office/drawing/2014/main" xmlns="" id="{C5416B55-DCCF-47DD-9DEF-6BD27B825CAC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172" name="文本框 6">
              <a:extLst>
                <a:ext uri="{FF2B5EF4-FFF2-40B4-BE49-F238E27FC236}">
                  <a16:creationId xmlns:a16="http://schemas.microsoft.com/office/drawing/2014/main" xmlns="" id="{F0C0CF96-5837-45DF-B269-A9125C4CA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B06755FD-200F-4817-9630-9FEEB4421AB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09C73F75-7B6E-4111-8A46-B0BF3A7F0E68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175" name="组合 1">
            <a:extLst>
              <a:ext uri="{FF2B5EF4-FFF2-40B4-BE49-F238E27FC236}">
                <a16:creationId xmlns:a16="http://schemas.microsoft.com/office/drawing/2014/main" xmlns="" id="{708D3B76-7842-4603-AF63-87A63CFDDFF1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487363"/>
            <a:ext cx="1743075" cy="566737"/>
            <a:chOff x="3333750" y="598488"/>
            <a:chExt cx="1743075" cy="566737"/>
          </a:xfrm>
        </p:grpSpPr>
        <p:sp>
          <p:nvSpPr>
            <p:cNvPr id="10" name="圆角矩形 9">
              <a:extLst>
                <a:ext uri="{FF2B5EF4-FFF2-40B4-BE49-F238E27FC236}">
                  <a16:creationId xmlns:a16="http://schemas.microsoft.com/office/drawing/2014/main" xmlns="" id="{40003971-6936-4159-833F-284C2A839399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" name="圆角矩形 13">
              <a:extLst>
                <a:ext uri="{FF2B5EF4-FFF2-40B4-BE49-F238E27FC236}">
                  <a16:creationId xmlns:a16="http://schemas.microsoft.com/office/drawing/2014/main" xmlns="" id="{85222540-341F-4EAA-9FF3-ECF12E8DB58C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xmlns="" id="{9C413DDE-1450-47F3-BAAF-8A5B6D477EC0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>
                  <a16:creationId xmlns:a16="http://schemas.microsoft.com/office/drawing/2014/main" xmlns="" id="{2FB27847-3BCC-45E0-9726-51A62B522D89}"/>
                </a:ext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7180" name="矩形 1">
              <a:extLst>
                <a:ext uri="{FF2B5EF4-FFF2-40B4-BE49-F238E27FC236}">
                  <a16:creationId xmlns:a16="http://schemas.microsoft.com/office/drawing/2014/main" xmlns="" id="{CAF34810-324B-4ED5-B003-36A2A8701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5">
            <a:extLst>
              <a:ext uri="{FF2B5EF4-FFF2-40B4-BE49-F238E27FC236}">
                <a16:creationId xmlns:a16="http://schemas.microsoft.com/office/drawing/2014/main" xmlns="" id="{0B955238-FEB8-435D-80F8-B433BCAB5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1203325"/>
            <a:ext cx="81375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在黑暗中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在寂静中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两个人的脸都转向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玛丽身体前倾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热切地望着。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</a:p>
          <a:p>
            <a:pPr eaLnBrk="0" hangingPunct="0"/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这射线的神秘来源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镭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C.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他们的镭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D.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这些微光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6DBD1A8-23FE-4567-9B5A-746BE0EBA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1619250"/>
            <a:ext cx="503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DBED25A-9FDA-4FEC-AF81-DD0E1FB00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1641475"/>
            <a:ext cx="503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A6FC566-15F1-44E9-8C8C-B47052079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2566" y="2081213"/>
            <a:ext cx="503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859E053-0994-4302-8107-F6E622D9C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1075" y="1643063"/>
            <a:ext cx="5032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</a:rPr>
              <a:t>D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47110" name="组合 15">
            <a:extLst>
              <a:ext uri="{FF2B5EF4-FFF2-40B4-BE49-F238E27FC236}">
                <a16:creationId xmlns:a16="http://schemas.microsoft.com/office/drawing/2014/main" xmlns="" id="{7AEEC48C-9BB5-4ED5-8A93-C9D634DA94F8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7111" name="文本框 6">
              <a:extLst>
                <a:ext uri="{FF2B5EF4-FFF2-40B4-BE49-F238E27FC236}">
                  <a16:creationId xmlns:a16="http://schemas.microsoft.com/office/drawing/2014/main" xmlns="" id="{D462228D-4322-49CF-AC47-03389897E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912F6717-6CF5-4B34-B20D-16C400B17367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7D6B8E73-36B1-4702-8D22-DC43BA39D08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63366B7-3D07-4851-8C1F-5487ACA26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" y="627063"/>
            <a:ext cx="4154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选择恰当的短语填空。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>
            <a:extLst>
              <a:ext uri="{FF2B5EF4-FFF2-40B4-BE49-F238E27FC236}">
                <a16:creationId xmlns:a16="http://schemas.microsoft.com/office/drawing/2014/main" xmlns="" id="{25CB5C20-23E0-46A5-A925-D295BD919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203325"/>
            <a:ext cx="817245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把北山建设成省级森林公园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是当地政府实施可持续发展政策的一项重要工程。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发电站每年的发电量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除了供应给杭州使用外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还向上海、南京等地输送。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自编自演的课本剧在发展个性、引导学生阅读名著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都有一定的作用。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街道希望通过多种渠道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大力开展法制教育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防止青少年不违法犯法。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6F0AE67-AEA4-4B55-9004-78AE5BBD2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9650" y="627063"/>
            <a:ext cx="719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31" name="组合 15">
            <a:extLst>
              <a:ext uri="{FF2B5EF4-FFF2-40B4-BE49-F238E27FC236}">
                <a16:creationId xmlns:a16="http://schemas.microsoft.com/office/drawing/2014/main" xmlns="" id="{C23BB096-322B-4470-8BB3-0C7182C171F9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8132" name="文本框 6">
              <a:extLst>
                <a:ext uri="{FF2B5EF4-FFF2-40B4-BE49-F238E27FC236}">
                  <a16:creationId xmlns:a16="http://schemas.microsoft.com/office/drawing/2014/main" xmlns="" id="{291FCE0E-85B1-4DB2-9373-AFBA87F3C7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C49BF01D-DB78-4E25-8B5E-88CB7142959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5B958D7A-B54B-4705-995E-D8C884B76B74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E96AB16-F443-45A2-8A80-CA9E4211C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13" y="617538"/>
            <a:ext cx="6827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4.</a:t>
            </a:r>
            <a:r>
              <a:rPr lang="zh-CN" altLang="zh-CN" sz="2800" b="1" dirty="0">
                <a:latin typeface="宋体" panose="02010600030101010101" pitchFamily="2" charset="-122"/>
              </a:rPr>
              <a:t>下列各句中没有语病的一项是</a:t>
            </a: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1E602EF-E030-46EF-94C9-9BE86C194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1203325"/>
            <a:ext cx="8226425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居里夫人天下闻名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但她既不求名也不求利。她一生获得各种奖金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各种奖章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各种名誉头衔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117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却全不在意。有一天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她的一位朋友来她家做客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忽然看见她的小女儿正在玩英国皇家学会刚刚颁发给她的金质奖章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于是惊讶地说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“居里夫人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得到一枚英国皇家学会的奖章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是极高的荣誉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你怎么能给孩子玩呢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”居里夫人笑了笑说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“我是想让孩子从小就知道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荣誉就像玩具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只能玩玩而已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绝不能看得太重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否则就将一事无成。”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154" name="组合 2">
            <a:extLst>
              <a:ext uri="{FF2B5EF4-FFF2-40B4-BE49-F238E27FC236}">
                <a16:creationId xmlns:a16="http://schemas.microsoft.com/office/drawing/2014/main" xmlns="" id="{9076B6E3-319C-4A3F-B2B4-2CF0FC2491A0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550863"/>
            <a:ext cx="1743075" cy="566737"/>
            <a:chOff x="3333750" y="598488"/>
            <a:chExt cx="1743075" cy="566502"/>
          </a:xfrm>
        </p:grpSpPr>
        <p:sp>
          <p:nvSpPr>
            <p:cNvPr id="9" name="圆角矩形 8">
              <a:extLst>
                <a:ext uri="{FF2B5EF4-FFF2-40B4-BE49-F238E27FC236}">
                  <a16:creationId xmlns:a16="http://schemas.microsoft.com/office/drawing/2014/main" xmlns="" id="{79FE7BDF-C4E8-4B30-BEC8-54438B52ADF9}"/>
                </a:ext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>
                  <a16:creationId xmlns:a16="http://schemas.microsoft.com/office/drawing/2014/main" xmlns="" id="{C9BFE200-182F-41BE-B054-C0E855D4BD30}"/>
                </a:ext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1" name="圆角矩形 10">
              <a:extLst>
                <a:ext uri="{FF2B5EF4-FFF2-40B4-BE49-F238E27FC236}">
                  <a16:creationId xmlns:a16="http://schemas.microsoft.com/office/drawing/2014/main" xmlns="" id="{FD92924B-B797-49AE-A2A3-C1DEFED1A03D}"/>
                </a:ext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2" name="圆角矩形 11">
              <a:extLst>
                <a:ext uri="{FF2B5EF4-FFF2-40B4-BE49-F238E27FC236}">
                  <a16:creationId xmlns:a16="http://schemas.microsoft.com/office/drawing/2014/main" xmlns="" id="{A5BEA9F7-F6C5-4CE2-8BA1-8C7C9F51CF93}"/>
                </a:ext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9159" name="矩形 1">
              <a:extLst>
                <a:ext uri="{FF2B5EF4-FFF2-40B4-BE49-F238E27FC236}">
                  <a16:creationId xmlns:a16="http://schemas.microsoft.com/office/drawing/2014/main" xmlns="" id="{E61E2F96-F522-4B66-9260-1D61B7E88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名人轶事</a:t>
              </a:r>
            </a:p>
          </p:txBody>
        </p:sp>
      </p:grpSp>
      <p:grpSp>
        <p:nvGrpSpPr>
          <p:cNvPr id="49160" name="组合 12">
            <a:extLst>
              <a:ext uri="{FF2B5EF4-FFF2-40B4-BE49-F238E27FC236}">
                <a16:creationId xmlns:a16="http://schemas.microsoft.com/office/drawing/2014/main" xmlns="" id="{74CB04CB-45E2-4DD6-9C8B-F89A88D48327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9161" name="文本框 6">
              <a:extLst>
                <a:ext uri="{FF2B5EF4-FFF2-40B4-BE49-F238E27FC236}">
                  <a16:creationId xmlns:a16="http://schemas.microsoft.com/office/drawing/2014/main" xmlns="" id="{9D15EBA7-563F-4382-BF57-D959FABF24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2900A2AB-D600-49EF-BA59-8934F8628F97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4AC0E1F5-D238-4461-9990-8A111ABE3F98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1">
            <a:extLst>
              <a:ext uri="{FF2B5EF4-FFF2-40B4-BE49-F238E27FC236}">
                <a16:creationId xmlns:a16="http://schemas.microsoft.com/office/drawing/2014/main" xmlns="" id="{AB8B2D97-D42B-45A8-9418-34C9BF20B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182688"/>
            <a:ext cx="8497887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弱者坐待时机；强者制造时机。  </a:t>
            </a:r>
          </a:p>
          <a:p>
            <a:pPr>
              <a:spcBef>
                <a:spcPts val="60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我们应该不虚度一生，应该能够说：“我已经做了我能做的事。” 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在成名的道路上，流的不是汗水而是鲜血，他们的名字不是用笔而是用生命写成的。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我们每天都愉快地过着生活，不要等到日子过去了才找出它们的可爱之点，也不要把所有特别合意的希望都放在未来。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我要把人生变成科学的梦，然后再把梦变成现实。</a:t>
            </a:r>
          </a:p>
        </p:txBody>
      </p:sp>
      <p:sp>
        <p:nvSpPr>
          <p:cNvPr id="45060" name="Rectangle 2">
            <a:extLst>
              <a:ext uri="{FF2B5EF4-FFF2-40B4-BE49-F238E27FC236}">
                <a16:creationId xmlns:a16="http://schemas.microsoft.com/office/drawing/2014/main" xmlns="" id="{08294884-A199-4F8C-A315-D5814E80F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560388"/>
            <a:ext cx="27368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居里夫人的名言</a:t>
            </a:r>
          </a:p>
        </p:txBody>
      </p:sp>
      <p:grpSp>
        <p:nvGrpSpPr>
          <p:cNvPr id="50179" name="组合 12">
            <a:extLst>
              <a:ext uri="{FF2B5EF4-FFF2-40B4-BE49-F238E27FC236}">
                <a16:creationId xmlns:a16="http://schemas.microsoft.com/office/drawing/2014/main" xmlns="" id="{6CFA538A-4718-4934-976C-794923A6C7C4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0180" name="文本框 6">
              <a:extLst>
                <a:ext uri="{FF2B5EF4-FFF2-40B4-BE49-F238E27FC236}">
                  <a16:creationId xmlns:a16="http://schemas.microsoft.com/office/drawing/2014/main" xmlns="" id="{7A9B2026-D86B-4BFD-B889-22ECCA73E1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:a16="http://schemas.microsoft.com/office/drawing/2014/main" xmlns="" id="{2A846952-2EFC-4611-AD77-85FEFB228EF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2D562B6A-5458-4690-A9B3-0820E15956BF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组合 1">
            <a:extLst>
              <a:ext uri="{FF2B5EF4-FFF2-40B4-BE49-F238E27FC236}">
                <a16:creationId xmlns:a16="http://schemas.microsoft.com/office/drawing/2014/main" xmlns="" id="{C695E5B8-5494-48E0-AB6D-0BCF6CC76D54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517525"/>
            <a:ext cx="1743075" cy="566738"/>
            <a:chOff x="3333750" y="555625"/>
            <a:chExt cx="1743075" cy="566738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xmlns="" id="{75F93B43-369E-4E07-A748-0731CDEDBF5D}"/>
                </a:ext>
              </a:extLst>
            </p:cNvPr>
            <p:cNvSpPr/>
            <p:nvPr/>
          </p:nvSpPr>
          <p:spPr>
            <a:xfrm rot="555800">
              <a:off x="4602162" y="673100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8" name="圆角矩形 7">
              <a:extLst>
                <a:ext uri="{FF2B5EF4-FFF2-40B4-BE49-F238E27FC236}">
                  <a16:creationId xmlns:a16="http://schemas.microsoft.com/office/drawing/2014/main" xmlns="" id="{829D51C5-8E8D-4006-8000-9833B1B85653}"/>
                </a:ext>
              </a:extLst>
            </p:cNvPr>
            <p:cNvSpPr/>
            <p:nvPr/>
          </p:nvSpPr>
          <p:spPr>
            <a:xfrm rot="20470821">
              <a:off x="4197350" y="6794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>
                  <a16:creationId xmlns:a16="http://schemas.microsoft.com/office/drawing/2014/main" xmlns="" id="{194D59B4-FE65-48CF-9650-C43926E563CF}"/>
                </a:ext>
              </a:extLst>
            </p:cNvPr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>
                  <a16:creationId xmlns:a16="http://schemas.microsoft.com/office/drawing/2014/main" xmlns="" id="{28E48043-2F5A-43AD-A65C-D85740AB4B49}"/>
                </a:ext>
              </a:extLst>
            </p:cNvPr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1206" name="矩形 1">
              <a:extLst>
                <a:ext uri="{FF2B5EF4-FFF2-40B4-BE49-F238E27FC236}">
                  <a16:creationId xmlns:a16="http://schemas.microsoft.com/office/drawing/2014/main" xmlns="" id="{52B9D4B0-B7F2-44A4-A487-8D39D0E8B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拓展阅读</a:t>
              </a:r>
            </a:p>
          </p:txBody>
        </p:sp>
      </p:grpSp>
      <p:sp>
        <p:nvSpPr>
          <p:cNvPr id="46083" name="矩形 13">
            <a:extLst>
              <a:ext uri="{FF2B5EF4-FFF2-40B4-BE49-F238E27FC236}">
                <a16:creationId xmlns:a16="http://schemas.microsoft.com/office/drawing/2014/main" xmlns="" id="{D6D1B49F-5D3C-47CB-8443-CCE8BA79B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24" y="1162874"/>
            <a:ext cx="7490152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zh-CN" sz="2600" dirty="0">
                <a:latin typeface="黑体" panose="02010609060101010101" pitchFamily="49" charset="-122"/>
                <a:ea typeface="黑体" panose="02010609060101010101" pitchFamily="49" charset="-122"/>
              </a:rPr>
              <a:t>我的信念</a:t>
            </a:r>
            <a:r>
              <a:rPr lang="en-US" altLang="zh-CN" sz="26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pPr algn="ctr" eaLnBrk="0" hangingPunct="0"/>
            <a:r>
              <a:rPr lang="zh-CN" altLang="zh-CN" sz="2000" dirty="0">
                <a:latin typeface="宋体" panose="02010600030101010101" pitchFamily="2" charset="-122"/>
              </a:rPr>
              <a:t>玛丽·居里</a:t>
            </a:r>
          </a:p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①生活对于任何一个男女都非易事。我们必须有坚韧不拔的精神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最要紧的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还是我们自己要有信心。我们必须相信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我们对每一件事情都具有天赋的才能。并且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无论付出多大代价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都要把这件事完成。当事情结束的时候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你要能够问心无愧地说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“我已经尽我所能了。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08" name="组合 12">
            <a:extLst>
              <a:ext uri="{FF2B5EF4-FFF2-40B4-BE49-F238E27FC236}">
                <a16:creationId xmlns:a16="http://schemas.microsoft.com/office/drawing/2014/main" xmlns="" id="{3287A242-30E1-4C42-8CB8-6B3FB33F92A9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1209" name="文本框 6">
              <a:extLst>
                <a:ext uri="{FF2B5EF4-FFF2-40B4-BE49-F238E27FC236}">
                  <a16:creationId xmlns:a16="http://schemas.microsoft.com/office/drawing/2014/main" xmlns="" id="{AD4A6709-FF28-4529-A5E8-8C3AE729DE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72C22C45-2032-4095-A1F0-BFB45A0A321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319B0344-0E84-4226-918D-3C224F7891A3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6">
            <a:extLst>
              <a:ext uri="{FF2B5EF4-FFF2-40B4-BE49-F238E27FC236}">
                <a16:creationId xmlns:a16="http://schemas.microsoft.com/office/drawing/2014/main" xmlns="" id="{F5E8E581-FF83-4445-AC54-BE88C5FA4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263" y="483518"/>
            <a:ext cx="8426201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有一年的春天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我因病被迫在家里休息数周。我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注视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着我的女儿们所养的蚕，蚕结着茧子，这使我很感兴趣。望着这些蚕固执地、勤奋地工作着，我感到我和它们非常相似。像它们一样，我总是耐心地集中在一个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目标上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，我之所以如此，或许是因为有某种力量在鞭策着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正如蚕被鞭策着去结它的茧子一般。</a:t>
            </a:r>
          </a:p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③近五十年来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我致力于科学的研究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而研究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基本上是对真理的探索。我有许多美好快乐的记忆。少女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我在巴黎大学孤独地度过求学的岁月。在那整个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我丈夫和我在简陋的环境里艰辛地研究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我们专心致志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像在梦幻之中一般。后来我们发现了镭。</a:t>
            </a:r>
          </a:p>
        </p:txBody>
      </p:sp>
      <p:grpSp>
        <p:nvGrpSpPr>
          <p:cNvPr id="52226" name="组合 12">
            <a:extLst>
              <a:ext uri="{FF2B5EF4-FFF2-40B4-BE49-F238E27FC236}">
                <a16:creationId xmlns:a16="http://schemas.microsoft.com/office/drawing/2014/main" xmlns="" id="{D1CF474F-8CEE-49FF-92AB-C035124CD2C3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2227" name="文本框 6">
              <a:extLst>
                <a:ext uri="{FF2B5EF4-FFF2-40B4-BE49-F238E27FC236}">
                  <a16:creationId xmlns:a16="http://schemas.microsoft.com/office/drawing/2014/main" xmlns="" id="{F3EBC1B7-AAA7-455D-92A1-64B534ED5C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C58DED53-DE8F-4B03-B69F-C0B622BCF334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04121F5D-4DFF-486E-A983-8B8F62FBDCF2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6">
            <a:extLst>
              <a:ext uri="{FF2B5EF4-FFF2-40B4-BE49-F238E27FC236}">
                <a16:creationId xmlns:a16="http://schemas.microsoft.com/office/drawing/2014/main" xmlns="" id="{E50EB3A5-4161-4682-989C-E7EE9D460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10" y="816038"/>
            <a:ext cx="8569325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④我一生中，总是追求安静的工作和简单的家庭生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活。为了实现这个理想，我竭力保持宁静的环境，以免受人事和盛名的侵扰。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⑤我觉得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在科学方面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我们是有对事而不是对人的兴趣。当皮埃尔·居里和我决定应否在我们的发现上获取经济上的利益时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我们都认为这是违反我们的纯粹研究观念的。因而我们没有申请镭的专利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也就抛弃了一笔财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富。我坚信我们是对的。诚然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人类需要寻求现实的人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他们在工作中获得很大的报酬。但是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人类也需要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梦想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250" name="组合 12">
            <a:extLst>
              <a:ext uri="{FF2B5EF4-FFF2-40B4-BE49-F238E27FC236}">
                <a16:creationId xmlns:a16="http://schemas.microsoft.com/office/drawing/2014/main" xmlns="" id="{4028E947-C0FB-45AF-AE46-5EBCBCAD4141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3251" name="文本框 6">
              <a:extLst>
                <a:ext uri="{FF2B5EF4-FFF2-40B4-BE49-F238E27FC236}">
                  <a16:creationId xmlns:a16="http://schemas.microsoft.com/office/drawing/2014/main" xmlns="" id="{3B33EA36-F027-4DFA-80F8-2BC087DE1B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83E5461B-E7D0-4CDE-93D7-930D5B8025B7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F33972F6-1192-48F3-915F-AB8C0233B935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6">
            <a:extLst>
              <a:ext uri="{FF2B5EF4-FFF2-40B4-BE49-F238E27FC236}">
                <a16:creationId xmlns:a16="http://schemas.microsoft.com/office/drawing/2014/main" xmlns="" id="{F43CCE24-A6A6-403D-9B6F-15E797AD4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374" y="599876"/>
            <a:ext cx="8640763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科学研究强烈地吸引着他们，使他们忘我地工作，没有闲暇，也无热情去谋求物质上的利益。我惟一的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奢望是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在一个自由国家中，以一个自由学者的身份从事研究工作。我从不认为这种权益是理所当然的，因为在二十四岁以前，我一直居住在被占领被蹂躏的波兰。我估量过法国自由的价值。</a:t>
            </a:r>
          </a:p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⑥我并非生来就是一个性情温和的人。我很早就知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许多像我一样敏感的人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即使受了一言半语的呵责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也会过分懊恼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他们尽量隐藏自己的敏感。从我丈夫温和沉静的性格中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我获益匪浅。当他猝然长逝以后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我便学</a:t>
            </a:r>
          </a:p>
        </p:txBody>
      </p:sp>
      <p:grpSp>
        <p:nvGrpSpPr>
          <p:cNvPr id="54274" name="组合 12">
            <a:extLst>
              <a:ext uri="{FF2B5EF4-FFF2-40B4-BE49-F238E27FC236}">
                <a16:creationId xmlns:a16="http://schemas.microsoft.com/office/drawing/2014/main" xmlns="" id="{BEACE9F1-5C1E-4AED-9B16-800B598F865A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4275" name="文本框 6">
              <a:extLst>
                <a:ext uri="{FF2B5EF4-FFF2-40B4-BE49-F238E27FC236}">
                  <a16:creationId xmlns:a16="http://schemas.microsoft.com/office/drawing/2014/main" xmlns="" id="{CCE98DA0-650F-4240-871E-788DD6EDEB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CC70CAB1-0E22-4F75-B4C6-1F0CB2440C68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674E194A-204F-4E9F-B5F3-86FC3688C518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1">
            <a:extLst>
              <a:ext uri="{FF2B5EF4-FFF2-40B4-BE49-F238E27FC236}">
                <a16:creationId xmlns:a16="http://schemas.microsoft.com/office/drawing/2014/main" xmlns="" id="{1EBDA1FA-9418-4D8D-98CA-DBCEB7E28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063" y="677863"/>
            <a:ext cx="838835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了忍耐。年纪渐老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我愈会欣赏生活中的种种琐事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栽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花、植树、建筑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对诵诗和眺望星辰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也有一点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兴趣。</a:t>
            </a:r>
          </a:p>
          <a:p>
            <a:pPr eaLnBrk="0" hangingPunct="0"/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⑦我一直沉醉于世界的优美之中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我所热爱的科学也不断展现它崭新的远景。我认定科学本身就具有伟大的美。一位从事研究工作的科学家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不只是一个技术人员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他更像一个小孩儿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迷醉在如同神话故事一样的大自然中。科学的这种魅力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就是我终生能够在实验室里埋头工作的主要因素了。</a:t>
            </a:r>
          </a:p>
        </p:txBody>
      </p:sp>
      <p:grpSp>
        <p:nvGrpSpPr>
          <p:cNvPr id="55298" name="组合 12">
            <a:extLst>
              <a:ext uri="{FF2B5EF4-FFF2-40B4-BE49-F238E27FC236}">
                <a16:creationId xmlns:a16="http://schemas.microsoft.com/office/drawing/2014/main" xmlns="" id="{8966D2E6-2E5F-4A0B-9910-5B1FBAF58A30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5299" name="文本框 6">
              <a:extLst>
                <a:ext uri="{FF2B5EF4-FFF2-40B4-BE49-F238E27FC236}">
                  <a16:creationId xmlns:a16="http://schemas.microsoft.com/office/drawing/2014/main" xmlns="" id="{159EE2F7-AF00-4C3E-B317-27DABDE476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CD735790-6F9C-4BA2-925D-29077BA2F2FA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A0D84DBB-CC07-4E3C-8AAE-E14D1D008DCF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1">
            <a:extLst>
              <a:ext uri="{FF2B5EF4-FFF2-40B4-BE49-F238E27FC236}">
                <a16:creationId xmlns:a16="http://schemas.microsoft.com/office/drawing/2014/main" xmlns="" id="{3472E72A-7846-4BD3-A2CC-E97FC8793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822325"/>
            <a:ext cx="8208963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zh-CN" sz="2600" b="1" dirty="0">
                <a:latin typeface="宋体" panose="02010600030101010101" pitchFamily="2" charset="-122"/>
              </a:rPr>
              <a:t>读第①段回答如下问题</a:t>
            </a:r>
            <a:r>
              <a:rPr lang="zh-CN" altLang="en-US" sz="2600" b="1" dirty="0">
                <a:latin typeface="宋体" panose="02010600030101010101" pitchFamily="2" charset="-122"/>
              </a:rPr>
              <a:t>：</a:t>
            </a:r>
            <a:r>
              <a:rPr lang="zh-CN" altLang="zh-CN" sz="2600" b="1" dirty="0">
                <a:latin typeface="宋体" panose="02010600030101010101" pitchFamily="2" charset="-122"/>
              </a:rPr>
              <a:t>居里夫人认为对待生活应有哪两种态度</a:t>
            </a:r>
            <a:r>
              <a:rPr lang="zh-CN" altLang="en-US" sz="2600" b="1" dirty="0">
                <a:latin typeface="宋体" panose="02010600030101010101" pitchFamily="2" charset="-122"/>
              </a:rPr>
              <a:t>？</a:t>
            </a:r>
            <a:endParaRPr lang="zh-CN" altLang="zh-CN" sz="26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zh-CN" sz="2600" b="1" dirty="0">
                <a:latin typeface="宋体" panose="02010600030101010101" pitchFamily="2" charset="-122"/>
              </a:rPr>
              <a:t>读</a:t>
            </a:r>
            <a:r>
              <a:rPr lang="zh-CN" altLang="en-US" sz="2600" b="1" dirty="0">
                <a:latin typeface="宋体" panose="02010600030101010101" pitchFamily="2" charset="-122"/>
              </a:rPr>
              <a:t>第</a:t>
            </a:r>
            <a:r>
              <a:rPr lang="zh-CN" altLang="zh-CN" sz="2600" b="1" dirty="0">
                <a:latin typeface="宋体" panose="02010600030101010101" pitchFamily="2" charset="-122"/>
              </a:rPr>
              <a:t>②③段回答如下问题</a:t>
            </a:r>
            <a:r>
              <a:rPr lang="zh-CN" altLang="en-US" sz="2600" b="1" dirty="0">
                <a:latin typeface="宋体" panose="02010600030101010101" pitchFamily="2" charset="-122"/>
              </a:rPr>
              <a:t>：</a:t>
            </a:r>
            <a:endParaRPr lang="zh-CN" altLang="zh-CN" sz="26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①居里夫人对“蚕结着茧子”感兴趣的原因是什么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②“或许是因为有某种力量在鞭策着我”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这“某种力量”指的是什么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600" b="1" dirty="0">
                <a:latin typeface="宋体" panose="02010600030101010101" pitchFamily="2" charset="-122"/>
              </a:rPr>
              <a:t>3.</a:t>
            </a:r>
            <a:r>
              <a:rPr lang="zh-CN" altLang="zh-CN" sz="2600" b="1" dirty="0">
                <a:latin typeface="宋体" panose="02010600030101010101" pitchFamily="2" charset="-122"/>
              </a:rPr>
              <a:t>读第⑤段回答如下问题</a:t>
            </a:r>
            <a:r>
              <a:rPr lang="zh-CN" altLang="en-US" sz="2600" b="1" dirty="0">
                <a:latin typeface="宋体" panose="02010600030101010101" pitchFamily="2" charset="-122"/>
              </a:rPr>
              <a:t>：</a:t>
            </a:r>
            <a:endParaRPr lang="zh-CN" altLang="zh-CN" sz="2600" b="1" dirty="0">
              <a:latin typeface="宋体" panose="02010600030101010101" pitchFamily="2" charset="-122"/>
            </a:endParaRPr>
          </a:p>
          <a:p>
            <a:pPr eaLnBrk="0" hangingPunct="0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①文中“寻求现实的人”与“梦想家”有什么区别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②居里夫人对这两类人的态度分别是什么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322" name="组合 12">
            <a:extLst>
              <a:ext uri="{FF2B5EF4-FFF2-40B4-BE49-F238E27FC236}">
                <a16:creationId xmlns:a16="http://schemas.microsoft.com/office/drawing/2014/main" xmlns="" id="{C10549A6-557E-4FA6-AA0E-B943FD5B4AA6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6323" name="文本框 6">
              <a:extLst>
                <a:ext uri="{FF2B5EF4-FFF2-40B4-BE49-F238E27FC236}">
                  <a16:creationId xmlns:a16="http://schemas.microsoft.com/office/drawing/2014/main" xmlns="" id="{EB4A3B68-82CA-4B6F-85EE-33F0D2EFC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F77A701D-8E2C-4465-B583-1D23A8EE9EA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31D43990-B9E1-4B3D-9558-4B839CEC9D8E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1">
            <a:extLst>
              <a:ext uri="{FF2B5EF4-FFF2-40B4-BE49-F238E27FC236}">
                <a16:creationId xmlns:a16="http://schemas.microsoft.com/office/drawing/2014/main" xmlns="" id="{AAAB53F5-22D4-4647-8A2C-6336EAC13683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473075"/>
            <a:ext cx="1743075" cy="566738"/>
            <a:chOff x="3333750" y="598488"/>
            <a:chExt cx="1743075" cy="566737"/>
          </a:xfrm>
        </p:grpSpPr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xmlns="" id="{1C6635EC-4B2B-4C01-98F4-2BBA5A4AAB59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>
                  <a16:creationId xmlns:a16="http://schemas.microsoft.com/office/drawing/2014/main" xmlns="" id="{33000FFA-AE4F-4816-8D6C-7C26429290F2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>
                  <a16:creationId xmlns:a16="http://schemas.microsoft.com/office/drawing/2014/main" xmlns="" id="{6E0C8326-76E8-4160-A26E-3540004FB509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>
                  <a16:creationId xmlns:a16="http://schemas.microsoft.com/office/drawing/2014/main" xmlns="" id="{D46BA23A-EE71-499F-A27F-A15C4C20FC32}"/>
                </a:ext>
              </a:extLst>
            </p:cNvPr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9222" name="矩形 1">
              <a:extLst>
                <a:ext uri="{FF2B5EF4-FFF2-40B4-BE49-F238E27FC236}">
                  <a16:creationId xmlns:a16="http://schemas.microsoft.com/office/drawing/2014/main" xmlns="" id="{87D8AA5E-4AF0-4AAD-B159-9C42BAA04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背景资料</a:t>
              </a:r>
            </a:p>
          </p:txBody>
        </p:sp>
      </p:grpSp>
      <p:grpSp>
        <p:nvGrpSpPr>
          <p:cNvPr id="9223" name="组合 8">
            <a:extLst>
              <a:ext uri="{FF2B5EF4-FFF2-40B4-BE49-F238E27FC236}">
                <a16:creationId xmlns:a16="http://schemas.microsoft.com/office/drawing/2014/main" xmlns="" id="{4A22FE9F-D75F-4960-8AF7-7AA03076F094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9224" name="文本框 6">
              <a:extLst>
                <a:ext uri="{FF2B5EF4-FFF2-40B4-BE49-F238E27FC236}">
                  <a16:creationId xmlns:a16="http://schemas.microsoft.com/office/drawing/2014/main" xmlns="" id="{4ACCF305-FBB7-4D8E-A174-569DA2E69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0" name="直线连接符 9">
              <a:extLst>
                <a:ext uri="{FF2B5EF4-FFF2-40B4-BE49-F238E27FC236}">
                  <a16:creationId xmlns:a16="http://schemas.microsoft.com/office/drawing/2014/main" xmlns="" id="{846CE498-4F89-413D-BC52-6E28C244C6B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xmlns="" id="{F314BF7E-BC84-44BC-B3D6-19408C576B72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5E2B9CA-CCAD-4094-AD2A-BB68AD850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1131888"/>
            <a:ext cx="8353425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这篇文章选自《居里夫人传》。本书是居里夫人的小女儿艾芙•居里在母亲去世三年后写成的。这本书详细叙述了居里夫人的一生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，同时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也介绍了比埃尔•居里的事迹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并着重描写了居里夫妇的工作精神和处事态度。书中引用了许多居里夫妇的信札和日记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书的最后还附录了居里夫人一生所得奖金、奖章的情况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以及她所得的名誉头衔等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是一本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优秀的人物传记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1">
            <a:extLst>
              <a:ext uri="{FF2B5EF4-FFF2-40B4-BE49-F238E27FC236}">
                <a16:creationId xmlns:a16="http://schemas.microsoft.com/office/drawing/2014/main" xmlns="" id="{E24E4AB1-9003-4CC8-98AA-AF5A3A060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771525"/>
            <a:ext cx="835342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读第⑦段回答如下问题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  <a:endParaRPr lang="zh-CN" altLang="zh-CN" sz="2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/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①“他更像一个小孩儿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迷醉在如同神话故事一样的大自然中”一句强调了科学家怎样的特点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②“科学的这种魅力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就是我终生能够在实验室里理头工作的主要因素了”一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中“科学的这种魅力”指的是什么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从本文中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可以看出科学家具有怎样的品质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？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用四个四字短语来概括。</a:t>
            </a:r>
          </a:p>
        </p:txBody>
      </p:sp>
      <p:grpSp>
        <p:nvGrpSpPr>
          <p:cNvPr id="57346" name="组合 12">
            <a:extLst>
              <a:ext uri="{FF2B5EF4-FFF2-40B4-BE49-F238E27FC236}">
                <a16:creationId xmlns:a16="http://schemas.microsoft.com/office/drawing/2014/main" xmlns="" id="{339A609C-10D8-4457-8959-B5669CCD83E5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7347" name="文本框 6">
              <a:extLst>
                <a:ext uri="{FF2B5EF4-FFF2-40B4-BE49-F238E27FC236}">
                  <a16:creationId xmlns:a16="http://schemas.microsoft.com/office/drawing/2014/main" xmlns="" id="{C4F5D06E-9BB1-42B8-B6AB-83CE38666D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C97053D1-3AA3-4F93-814B-9EE3D030DCC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2C8A6936-1AE2-4E78-BC34-59FB1E8143E6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>
            <a:extLst>
              <a:ext uri="{FF2B5EF4-FFF2-40B4-BE49-F238E27FC236}">
                <a16:creationId xmlns:a16="http://schemas.microsoft.com/office/drawing/2014/main" xmlns="" id="{1036EE81-1F72-40FE-889B-7B92EEAAAB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87425"/>
            <a:ext cx="8567737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①我们必须有坚韧不拔的精神。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②我们自己要有信心。</a:t>
            </a:r>
          </a:p>
          <a:p>
            <a:pPr eaLnBrk="0" hangingPunct="0"/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①抓住“我”与蚕的相似点回答可得分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如这些蚕固执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地、勤奋地工作着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我感到它们和我非常相似。</a:t>
            </a:r>
          </a:p>
          <a:p>
            <a:pPr eaLnBrk="0" hangingPunct="0"/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②找准指代的内容可得分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如对真理的探索。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抓住两类人的不同特点及作者对他们的不同态度可得分。如①寻求现实的人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他们工作或进行科学研究是为了获得报酬。梦想家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投身于科学研究本身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被纯粹的科学研究所吸引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无暇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也无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热情去谋求物质上的利益。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②对前者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居里夫人表示理解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对后者表示赞同。</a:t>
            </a:r>
          </a:p>
        </p:txBody>
      </p:sp>
      <p:sp>
        <p:nvSpPr>
          <p:cNvPr id="53251" name="TextBox 2">
            <a:extLst>
              <a:ext uri="{FF2B5EF4-FFF2-40B4-BE49-F238E27FC236}">
                <a16:creationId xmlns:a16="http://schemas.microsoft.com/office/drawing/2014/main" xmlns="" id="{748CC397-00BC-4D60-8803-5DA192755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263" y="527050"/>
            <a:ext cx="1944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参考答案：</a:t>
            </a:r>
          </a:p>
        </p:txBody>
      </p:sp>
      <p:grpSp>
        <p:nvGrpSpPr>
          <p:cNvPr id="58371" name="组合 12">
            <a:extLst>
              <a:ext uri="{FF2B5EF4-FFF2-40B4-BE49-F238E27FC236}">
                <a16:creationId xmlns:a16="http://schemas.microsoft.com/office/drawing/2014/main" xmlns="" id="{D83E6DB8-7906-4BEE-93CA-7B8B463794D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8372" name="文本框 6">
              <a:extLst>
                <a:ext uri="{FF2B5EF4-FFF2-40B4-BE49-F238E27FC236}">
                  <a16:creationId xmlns:a16="http://schemas.microsoft.com/office/drawing/2014/main" xmlns="" id="{F80CAB8D-6E2A-4DD7-8B3E-6AC0A8CF97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BB869BA3-E04F-4B83-AE31-DBDFC95568F7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80511079-A518-44AF-B019-13B74C63471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1">
            <a:extLst>
              <a:ext uri="{FF2B5EF4-FFF2-40B4-BE49-F238E27FC236}">
                <a16:creationId xmlns:a16="http://schemas.microsoft.com/office/drawing/2014/main" xmlns="" id="{C971AE4E-DE4C-49D6-B359-68A570A4D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388" y="627063"/>
            <a:ext cx="853122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①扣住这一比喻的含义回答。如痴迷。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②扣住本段中作者对科学的理解回答。如“科学展现出的崭新远景”或“科学本身具有的伟大的美”。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答案须从文章中找到依据。如“坚韧不拔”“充满自信”“专心致志”“勤奋执着”“追求真理”“甘于寂寞”“淡薄名利”“温和沉静”等。</a:t>
            </a:r>
          </a:p>
        </p:txBody>
      </p:sp>
      <p:grpSp>
        <p:nvGrpSpPr>
          <p:cNvPr id="59394" name="组合 12">
            <a:extLst>
              <a:ext uri="{FF2B5EF4-FFF2-40B4-BE49-F238E27FC236}">
                <a16:creationId xmlns:a16="http://schemas.microsoft.com/office/drawing/2014/main" xmlns="" id="{DBE4F11B-AB4F-45E3-BAA2-8075B3283889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9395" name="文本框 6">
              <a:extLst>
                <a:ext uri="{FF2B5EF4-FFF2-40B4-BE49-F238E27FC236}">
                  <a16:creationId xmlns:a16="http://schemas.microsoft.com/office/drawing/2014/main" xmlns="" id="{5A436971-BBC5-45B4-AB20-DDE29D3A4E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5D1472A8-C0C0-44C3-9DE2-D180910C915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488C772B-0669-4F55-A463-237691E4EF1E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>
            <a:extLst>
              <a:ext uri="{FF2B5EF4-FFF2-40B4-BE49-F238E27FC236}">
                <a16:creationId xmlns:a16="http://schemas.microsoft.com/office/drawing/2014/main" xmlns="" id="{B6D0014C-C420-4C8F-8205-1945FABC6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1282700"/>
            <a:ext cx="619125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E0C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E0C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阅读有关居里夫人生平事迹的书籍。</a:t>
            </a:r>
            <a:endParaRPr lang="en-US" altLang="zh-CN" sz="2800" b="1" dirty="0">
              <a:solidFill>
                <a:srgbClr val="0E0C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0E0C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0E0C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积累居里夫人的名言。</a:t>
            </a:r>
          </a:p>
        </p:txBody>
      </p:sp>
      <p:grpSp>
        <p:nvGrpSpPr>
          <p:cNvPr id="60418" name="组合 8">
            <a:extLst>
              <a:ext uri="{FF2B5EF4-FFF2-40B4-BE49-F238E27FC236}">
                <a16:creationId xmlns:a16="http://schemas.microsoft.com/office/drawing/2014/main" xmlns="" id="{3015FE98-E2A4-414E-B7B2-AAC540388139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0419" name="文本框 6">
              <a:extLst>
                <a:ext uri="{FF2B5EF4-FFF2-40B4-BE49-F238E27FC236}">
                  <a16:creationId xmlns:a16="http://schemas.microsoft.com/office/drawing/2014/main" xmlns="" id="{CB1650AB-2600-4BBD-98DD-6EBE924F28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F1689C57-64E2-4F87-AED2-553FCE3AE1EF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096DD7C1-A6BD-446B-85DB-A934492414A8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3">
            <a:extLst>
              <a:ext uri="{FF2B5EF4-FFF2-40B4-BE49-F238E27FC236}">
                <a16:creationId xmlns:a16="http://schemas.microsoft.com/office/drawing/2014/main" xmlns="" id="{449A1ACA-C20C-46A8-BBD7-0FE850484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>
            <a:extLst>
              <a:ext uri="{FF2B5EF4-FFF2-40B4-BE49-F238E27FC236}">
                <a16:creationId xmlns:a16="http://schemas.microsoft.com/office/drawing/2014/main" xmlns="" id="{050AE52D-ECFB-4E40-8FE9-017C0628F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203325"/>
            <a:ext cx="8208963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居里夫人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1867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法国物理学家、化学家。原籍波兰。先后获得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1903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年诺贝尔物理学奖和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1911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年诺贝尔化学奖。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1895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年与比埃尔·居里结婚。他们共同就贝可勒尔在当时首先发现的放射性现象进行研究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先后发现钋和镭两种天然放射性元素。著有《放射性通论》《放射性物质的研究》等。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2" name="组合 8">
            <a:extLst>
              <a:ext uri="{FF2B5EF4-FFF2-40B4-BE49-F238E27FC236}">
                <a16:creationId xmlns:a16="http://schemas.microsoft.com/office/drawing/2014/main" xmlns="" id="{45EB2DFF-A345-4D29-AD41-2C5A7CD32EF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0243" name="文本框 6">
              <a:extLst>
                <a:ext uri="{FF2B5EF4-FFF2-40B4-BE49-F238E27FC236}">
                  <a16:creationId xmlns:a16="http://schemas.microsoft.com/office/drawing/2014/main" xmlns="" id="{B4CDA997-764B-4A37-BA60-6B97051AC5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6" name="直线连接符 9">
              <a:extLst>
                <a:ext uri="{FF2B5EF4-FFF2-40B4-BE49-F238E27FC236}">
                  <a16:creationId xmlns:a16="http://schemas.microsoft.com/office/drawing/2014/main" xmlns="" id="{07734337-177C-419E-8619-22ACFF894BF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xmlns="" id="{79D22A25-DA16-4845-80ED-B9B22EBF3703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0246" name="组合 1">
            <a:extLst>
              <a:ext uri="{FF2B5EF4-FFF2-40B4-BE49-F238E27FC236}">
                <a16:creationId xmlns:a16="http://schemas.microsoft.com/office/drawing/2014/main" xmlns="" id="{D0C4F6CE-84B9-458F-97BC-A1D80F584E85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492125"/>
            <a:ext cx="1743075" cy="566738"/>
            <a:chOff x="3333750" y="598488"/>
            <a:chExt cx="1743075" cy="566737"/>
          </a:xfrm>
        </p:grpSpPr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xmlns="" id="{C4801BDF-39DB-41AD-922A-E0177ECC2E28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圆角矩形 23">
              <a:extLst>
                <a:ext uri="{FF2B5EF4-FFF2-40B4-BE49-F238E27FC236}">
                  <a16:creationId xmlns:a16="http://schemas.microsoft.com/office/drawing/2014/main" xmlns="" id="{745E8205-6F7C-4FE7-95BE-FC9FEB44B412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5" name="圆角矩形 24">
              <a:extLst>
                <a:ext uri="{FF2B5EF4-FFF2-40B4-BE49-F238E27FC236}">
                  <a16:creationId xmlns:a16="http://schemas.microsoft.com/office/drawing/2014/main" xmlns="" id="{DB3532D2-C954-488D-979E-94F6681C2C32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圆角矩形 25">
              <a:extLst>
                <a:ext uri="{FF2B5EF4-FFF2-40B4-BE49-F238E27FC236}">
                  <a16:creationId xmlns:a16="http://schemas.microsoft.com/office/drawing/2014/main" xmlns="" id="{38D29F16-4027-4C5D-8998-5C33A7802141}"/>
                </a:ext>
              </a:extLst>
            </p:cNvPr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251" name="矩形 1">
              <a:extLst>
                <a:ext uri="{FF2B5EF4-FFF2-40B4-BE49-F238E27FC236}">
                  <a16:creationId xmlns:a16="http://schemas.microsoft.com/office/drawing/2014/main" xmlns="" id="{39C8393B-BDA7-4590-813E-FEFB1FBF2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人物介绍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2">
            <a:extLst>
              <a:ext uri="{FF2B5EF4-FFF2-40B4-BE49-F238E27FC236}">
                <a16:creationId xmlns:a16="http://schemas.microsoft.com/office/drawing/2014/main" xmlns="" id="{A1E5B17E-8A9E-41E5-912F-F6A743A4D137}"/>
              </a:ext>
            </a:extLst>
          </p:cNvPr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57" name="圆角矩形 56">
              <a:extLst>
                <a:ext uri="{FF2B5EF4-FFF2-40B4-BE49-F238E27FC236}">
                  <a16:creationId xmlns:a16="http://schemas.microsoft.com/office/drawing/2014/main" xmlns="" id="{815F1D2E-AB4D-4C8E-B52B-E96E2066765E}"/>
                </a:ext>
              </a:extLst>
            </p:cNvPr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8" name="圆角矩形 57">
              <a:extLst>
                <a:ext uri="{FF2B5EF4-FFF2-40B4-BE49-F238E27FC236}">
                  <a16:creationId xmlns:a16="http://schemas.microsoft.com/office/drawing/2014/main" xmlns="" id="{8F4022F6-E57A-4076-9586-8DFEAC758284}"/>
                </a:ext>
              </a:extLst>
            </p:cNvPr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9" name="圆角矩形 58">
              <a:extLst>
                <a:ext uri="{FF2B5EF4-FFF2-40B4-BE49-F238E27FC236}">
                  <a16:creationId xmlns:a16="http://schemas.microsoft.com/office/drawing/2014/main" xmlns="" id="{4A494F6C-DFC3-4C6E-A3D5-F92649CCDEFD}"/>
                </a:ext>
              </a:extLst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1269" name="矩形 1">
              <a:extLst>
                <a:ext uri="{FF2B5EF4-FFF2-40B4-BE49-F238E27FC236}">
                  <a16:creationId xmlns:a16="http://schemas.microsoft.com/office/drawing/2014/main" xmlns="" id="{76923B1F-13E4-410D-98FF-F607DBC12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7B783341-3822-4361-AE18-1B4037B2B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225" y="1609725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冻</a:t>
            </a:r>
            <a:endParaRPr lang="zh-CN" altLang="en-US"/>
          </a:p>
        </p:txBody>
      </p:sp>
      <p:sp>
        <p:nvSpPr>
          <p:cNvPr id="8196" name="矩形 61">
            <a:extLst>
              <a:ext uri="{FF2B5EF4-FFF2-40B4-BE49-F238E27FC236}">
                <a16:creationId xmlns:a16="http://schemas.microsoft.com/office/drawing/2014/main" xmlns="" id="{7F5853E7-124F-49CC-8DFE-6BDC248AD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609725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5F66C0E4-DC8C-4A59-B756-3A0A9E8E6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025" y="1196975"/>
            <a:ext cx="1057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jiāng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198" name="矩形 63">
            <a:extLst>
              <a:ext uri="{FF2B5EF4-FFF2-40B4-BE49-F238E27FC236}">
                <a16:creationId xmlns:a16="http://schemas.microsoft.com/office/drawing/2014/main" xmlns="" id="{863C4792-DD53-4BB3-A419-8F183C66F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9400" y="16097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炽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271D756B-F57B-45D9-A704-6A62014F49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8688" y="160972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F53DA259-5D79-4C8D-A9B9-7E2E36065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9400" y="1196975"/>
            <a:ext cx="679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chì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201" name="矩形 67">
            <a:extLst>
              <a:ext uri="{FF2B5EF4-FFF2-40B4-BE49-F238E27FC236}">
                <a16:creationId xmlns:a16="http://schemas.microsoft.com/office/drawing/2014/main" xmlns="" id="{63489F04-9B82-45E7-A3B3-4A3192AF6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9975" y="1609725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沥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BD42DF2F-26B3-40DD-B82C-5BE475ADC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16097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710A0F37-600F-4B15-B11D-3F142C622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2850" y="1196975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lì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204" name="矩形 70">
            <a:extLst>
              <a:ext uri="{FF2B5EF4-FFF2-40B4-BE49-F238E27FC236}">
                <a16:creationId xmlns:a16="http://schemas.microsoft.com/office/drawing/2014/main" xmlns="" id="{4F9B041B-2369-4684-AA7D-44CC2AB70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775" y="3233738"/>
            <a:ext cx="6985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猝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64286D5F-43CD-43B0-BE93-8A88543E7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775" y="2806700"/>
            <a:ext cx="5953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cù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206" name="矩形 74">
            <a:extLst>
              <a:ext uri="{FF2B5EF4-FFF2-40B4-BE49-F238E27FC236}">
                <a16:creationId xmlns:a16="http://schemas.microsoft.com/office/drawing/2014/main" xmlns="" id="{C12C0D86-7347-4FB7-A80F-B07223D7C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160972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窒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2479553C-ACBA-49C3-8B2E-4DD356A15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160972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7CE6FDBD-1139-4D18-93D1-2F891D3A1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1196975"/>
            <a:ext cx="674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zhì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F6F5452E-9DFD-4F20-8F41-055CDEA71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1088" y="1611313"/>
            <a:ext cx="69850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endParaRPr lang="zh-CN" altLang="en-US"/>
          </a:p>
        </p:txBody>
      </p:sp>
      <p:sp>
        <p:nvSpPr>
          <p:cNvPr id="8210" name="矩形 79">
            <a:extLst>
              <a:ext uri="{FF2B5EF4-FFF2-40B4-BE49-F238E27FC236}">
                <a16:creationId xmlns:a16="http://schemas.microsoft.com/office/drawing/2014/main" xmlns="" id="{8B18BEC4-09C1-43AB-9653-3F5D37C48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813" y="1611313"/>
            <a:ext cx="6969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嘘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6BADEC91-FDD7-4F3E-AAE4-BE85960EBF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3250" y="1196975"/>
            <a:ext cx="577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xū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212" name="矩形 81">
            <a:extLst>
              <a:ext uri="{FF2B5EF4-FFF2-40B4-BE49-F238E27FC236}">
                <a16:creationId xmlns:a16="http://schemas.microsoft.com/office/drawing/2014/main" xmlns="" id="{DD835BB1-909D-4A50-997E-46D6E9B47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3233738"/>
            <a:ext cx="71913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镭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4EC0BE01-9605-4A17-B046-3491A418D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2806700"/>
            <a:ext cx="547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léi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214" name="矩形 84">
            <a:extLst>
              <a:ext uri="{FF2B5EF4-FFF2-40B4-BE49-F238E27FC236}">
                <a16:creationId xmlns:a16="http://schemas.microsoft.com/office/drawing/2014/main" xmlns="" id="{69E268C2-B62B-4419-A8A8-472E22C62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5075" y="3233738"/>
            <a:ext cx="696913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钋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7B832312-FB7F-4E4C-A53F-395915A4D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5075" y="2806700"/>
            <a:ext cx="5857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pō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2CFAE1FA-C948-4835-8662-9F01706CD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8075" y="32321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/>
          </a:p>
        </p:txBody>
      </p:sp>
      <p:sp>
        <p:nvSpPr>
          <p:cNvPr id="8217" name="矩形 88">
            <a:extLst>
              <a:ext uri="{FF2B5EF4-FFF2-40B4-BE49-F238E27FC236}">
                <a16:creationId xmlns:a16="http://schemas.microsoft.com/office/drawing/2014/main" xmlns="" id="{FF8C7A34-1630-473C-B9AF-CEA57E2BB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775" y="32321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氛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EE7E3A52-15AC-4D75-8C74-89EC7410C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775" y="2806700"/>
            <a:ext cx="768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fēn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6B18E418-0C9C-4286-AAE0-1097EB136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" y="32321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</a:t>
            </a:r>
            <a:endParaRPr lang="zh-CN" altLang="en-US"/>
          </a:p>
        </p:txBody>
      </p:sp>
      <p:sp>
        <p:nvSpPr>
          <p:cNvPr id="8220" name="矩形 92">
            <a:extLst>
              <a:ext uri="{FF2B5EF4-FFF2-40B4-BE49-F238E27FC236}">
                <a16:creationId xmlns:a16="http://schemas.microsoft.com/office/drawing/2014/main" xmlns="" id="{E8E6642D-568B-4C9C-A755-845BA572D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6500" y="32321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廓</a:t>
            </a:r>
            <a:endParaRPr lang="zh-CN" altLang="en-US" u="sng" dirty="0">
              <a:solidFill>
                <a:srgbClr val="FF0000"/>
              </a:solidFill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12E89824-2997-4386-AFC6-0B0DEB9BB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6500" y="2806700"/>
            <a:ext cx="771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kuò</a:t>
            </a:r>
            <a:endParaRPr lang="zh-CN" altLang="en-US" sz="2800">
              <a:latin typeface="汉语拼音" pitchFamily="34" charset="0"/>
              <a:cs typeface="汉语拼音" pitchFamily="34" charset="0"/>
            </a:endParaRPr>
          </a:p>
        </p:txBody>
      </p:sp>
      <p:grpSp>
        <p:nvGrpSpPr>
          <p:cNvPr id="11297" name="组合 55">
            <a:extLst>
              <a:ext uri="{FF2B5EF4-FFF2-40B4-BE49-F238E27FC236}">
                <a16:creationId xmlns:a16="http://schemas.microsoft.com/office/drawing/2014/main" xmlns="" id="{F578FD87-BFB7-46D1-9119-5CCCB5B8E46F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1298" name="文本框 6">
              <a:extLst>
                <a:ext uri="{FF2B5EF4-FFF2-40B4-BE49-F238E27FC236}">
                  <a16:creationId xmlns:a16="http://schemas.microsoft.com/office/drawing/2014/main" xmlns="" id="{31D8931F-3482-4C51-B404-87FC0CC098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40" name="直线连接符 9">
              <a:extLst>
                <a:ext uri="{FF2B5EF4-FFF2-40B4-BE49-F238E27FC236}">
                  <a16:creationId xmlns:a16="http://schemas.microsoft.com/office/drawing/2014/main" xmlns="" id="{40FD672F-F03E-4320-B481-830994B1603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菱形 42">
              <a:extLst>
                <a:ext uri="{FF2B5EF4-FFF2-40B4-BE49-F238E27FC236}">
                  <a16:creationId xmlns:a16="http://schemas.microsoft.com/office/drawing/2014/main" xmlns="" id="{788FEACE-82AA-4EC5-BCA8-DAEF73D6A9C4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3" grpId="0"/>
      <p:bldP spid="65" grpId="0"/>
      <p:bldP spid="66" grpId="0"/>
      <p:bldP spid="69" grpId="0"/>
      <p:bldP spid="70" grpId="0"/>
      <p:bldP spid="74" grpId="0"/>
      <p:bldP spid="76" grpId="0"/>
      <p:bldP spid="77" grpId="0"/>
      <p:bldP spid="78" grpId="0"/>
      <p:bldP spid="81" grpId="0"/>
      <p:bldP spid="84" grpId="0"/>
      <p:bldP spid="86" grpId="0"/>
      <p:bldP spid="87" grpId="0"/>
      <p:bldP spid="90" grpId="0"/>
      <p:bldP spid="91" grpId="0"/>
      <p:bldP spid="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2">
            <a:extLst>
              <a:ext uri="{FF2B5EF4-FFF2-40B4-BE49-F238E27FC236}">
                <a16:creationId xmlns:a16="http://schemas.microsoft.com/office/drawing/2014/main" xmlns="" id="{270F4D0D-C25D-4F23-88EE-4C6C17BBF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563688"/>
            <a:ext cx="33115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）笼罩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矩形 6">
            <a:extLst>
              <a:ext uri="{FF2B5EF4-FFF2-40B4-BE49-F238E27FC236}">
                <a16:creationId xmlns:a16="http://schemas.microsoft.com/office/drawing/2014/main" xmlns="" id="{6A9A0792-412B-4C3B-9B7C-25D8FE6FA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2370138"/>
            <a:ext cx="544512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笼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8802F43-D401-4EED-A728-C0143E35F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575" y="1738313"/>
            <a:ext cx="876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lǒng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5F0EE2-5455-4231-B29E-4D3D6C233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575" y="3363913"/>
            <a:ext cx="876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lóng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anose="02010609060101010101" pitchFamily="49" charset="-122"/>
            </a:endParaRPr>
          </a:p>
        </p:txBody>
      </p:sp>
      <p:grpSp>
        <p:nvGrpSpPr>
          <p:cNvPr id="12293" name="组合 1">
            <a:extLst>
              <a:ext uri="{FF2B5EF4-FFF2-40B4-BE49-F238E27FC236}">
                <a16:creationId xmlns:a16="http://schemas.microsoft.com/office/drawing/2014/main" xmlns="" id="{DAD65B19-7602-4B68-8CE1-152EBE35883F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565150"/>
            <a:ext cx="1498600" cy="566738"/>
            <a:chOff x="611188" y="598488"/>
            <a:chExt cx="1498600" cy="566737"/>
          </a:xfrm>
        </p:grpSpPr>
        <p:sp>
          <p:nvSpPr>
            <p:cNvPr id="128" name="圆角矩形 127">
              <a:extLst>
                <a:ext uri="{FF2B5EF4-FFF2-40B4-BE49-F238E27FC236}">
                  <a16:creationId xmlns:a16="http://schemas.microsoft.com/office/drawing/2014/main" xmlns="" id="{65E94359-C84B-4536-995C-3AE81931BDC9}"/>
                </a:ext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29" name="圆角矩形 128">
              <a:extLst>
                <a:ext uri="{FF2B5EF4-FFF2-40B4-BE49-F238E27FC236}">
                  <a16:creationId xmlns:a16="http://schemas.microsoft.com/office/drawing/2014/main" xmlns="" id="{F4BC1C5B-7FCF-4DAF-8FFB-A844BBBAC1B4}"/>
                </a:ext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30" name="圆角矩形 129">
              <a:extLst>
                <a:ext uri="{FF2B5EF4-FFF2-40B4-BE49-F238E27FC236}">
                  <a16:creationId xmlns:a16="http://schemas.microsoft.com/office/drawing/2014/main" xmlns="" id="{640897C8-6686-4DBB-A5E8-6DC41EC10059}"/>
                </a:ext>
              </a:extLst>
            </p:cNvPr>
            <p:cNvSpPr/>
            <p:nvPr/>
          </p:nvSpPr>
          <p:spPr>
            <a:xfrm rot="21148334">
              <a:off x="646113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2297" name="矩形 1">
              <a:extLst>
                <a:ext uri="{FF2B5EF4-FFF2-40B4-BE49-F238E27FC236}">
                  <a16:creationId xmlns:a16="http://schemas.microsoft.com/office/drawing/2014/main" xmlns="" id="{5322625A-5F95-4904-A2CC-A2D141FCC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</a:p>
          </p:txBody>
        </p:sp>
      </p:grpSp>
      <p:sp>
        <p:nvSpPr>
          <p:cNvPr id="2" name="左大括号 1">
            <a:extLst>
              <a:ext uri="{FF2B5EF4-FFF2-40B4-BE49-F238E27FC236}">
                <a16:creationId xmlns:a16="http://schemas.microsoft.com/office/drawing/2014/main" xmlns="" id="{43E7644A-47AE-4628-99EF-4BEBFAB7DEB9}"/>
              </a:ext>
            </a:extLst>
          </p:cNvPr>
          <p:cNvSpPr/>
          <p:nvPr/>
        </p:nvSpPr>
        <p:spPr>
          <a:xfrm>
            <a:off x="1012825" y="1766888"/>
            <a:ext cx="315913" cy="2043112"/>
          </a:xfrm>
          <a:prstGeom prst="leftBrace">
            <a:avLst>
              <a:gd name="adj1" fmla="val 36359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9" name="组合 55">
            <a:extLst>
              <a:ext uri="{FF2B5EF4-FFF2-40B4-BE49-F238E27FC236}">
                <a16:creationId xmlns:a16="http://schemas.microsoft.com/office/drawing/2014/main" xmlns="" id="{9F0572A1-4DF8-4205-BA14-5C414D48CCF7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2300" name="文本框 6">
              <a:extLst>
                <a:ext uri="{FF2B5EF4-FFF2-40B4-BE49-F238E27FC236}">
                  <a16:creationId xmlns:a16="http://schemas.microsoft.com/office/drawing/2014/main" xmlns="" id="{C2235556-8276-403C-A118-5B1F6CD8EE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25" name="直线连接符 9">
              <a:extLst>
                <a:ext uri="{FF2B5EF4-FFF2-40B4-BE49-F238E27FC236}">
                  <a16:creationId xmlns:a16="http://schemas.microsoft.com/office/drawing/2014/main" xmlns="" id="{2DDB7E6F-C1C2-44EB-835C-8B2E50D10AD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xmlns="" id="{9E27DC83-2FF5-4947-AD7D-C74A10CB8351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303" name="矩形 7">
            <a:extLst>
              <a:ext uri="{FF2B5EF4-FFF2-40B4-BE49-F238E27FC236}">
                <a16:creationId xmlns:a16="http://schemas.microsoft.com/office/drawing/2014/main" xmlns="" id="{8A708785-B14F-4983-8E78-7848F5199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3187700"/>
            <a:ext cx="25336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）牢笼</a:t>
            </a:r>
          </a:p>
        </p:txBody>
      </p:sp>
      <p:sp>
        <p:nvSpPr>
          <p:cNvPr id="12304" name="矩形 23">
            <a:extLst>
              <a:ext uri="{FF2B5EF4-FFF2-40B4-BE49-F238E27FC236}">
                <a16:creationId xmlns:a16="http://schemas.microsoft.com/office/drawing/2014/main" xmlns="" id="{C1694B30-5B65-45D4-A0BF-5A876DDC90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1558925"/>
            <a:ext cx="33115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）症状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5" name="矩形 26">
            <a:extLst>
              <a:ext uri="{FF2B5EF4-FFF2-40B4-BE49-F238E27FC236}">
                <a16:creationId xmlns:a16="http://schemas.microsoft.com/office/drawing/2014/main" xmlns="" id="{3C8F294D-1C5C-4BD2-A993-024071438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6100" y="2366963"/>
            <a:ext cx="5445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症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E8DFE4E-793D-442D-B09E-DBF6B0C4C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25" y="1708150"/>
            <a:ext cx="1174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zhèng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DBD424B-E6F3-4406-89DD-5D8C5BDC8C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25" y="3363913"/>
            <a:ext cx="1171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</a:rPr>
              <a:t>zhēng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30" name="左大括号 29">
            <a:extLst>
              <a:ext uri="{FF2B5EF4-FFF2-40B4-BE49-F238E27FC236}">
                <a16:creationId xmlns:a16="http://schemas.microsoft.com/office/drawing/2014/main" xmlns="" id="{F7AB9DC9-1ABB-4ECD-934D-9DE686DA9ECB}"/>
              </a:ext>
            </a:extLst>
          </p:cNvPr>
          <p:cNvSpPr/>
          <p:nvPr/>
        </p:nvSpPr>
        <p:spPr>
          <a:xfrm>
            <a:off x="4900613" y="1763713"/>
            <a:ext cx="315912" cy="2043112"/>
          </a:xfrm>
          <a:prstGeom prst="leftBrace">
            <a:avLst>
              <a:gd name="adj1" fmla="val 36359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9" name="矩形 30">
            <a:extLst>
              <a:ext uri="{FF2B5EF4-FFF2-40B4-BE49-F238E27FC236}">
                <a16:creationId xmlns:a16="http://schemas.microsoft.com/office/drawing/2014/main" xmlns="" id="{8590BFB3-244D-4192-A28A-A8B4E6A9B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3182938"/>
            <a:ext cx="25320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）症结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">
            <a:extLst>
              <a:ext uri="{FF2B5EF4-FFF2-40B4-BE49-F238E27FC236}">
                <a16:creationId xmlns:a16="http://schemas.microsoft.com/office/drawing/2014/main" xmlns="" id="{276CC202-DCAF-46DB-B060-D8F67F8C3F27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555625"/>
            <a:ext cx="1498600" cy="566738"/>
            <a:chOff x="611188" y="598488"/>
            <a:chExt cx="1498600" cy="566737"/>
          </a:xfrm>
        </p:grpSpPr>
        <p:sp>
          <p:nvSpPr>
            <p:cNvPr id="3" name="圆角矩形 2">
              <a:extLst>
                <a:ext uri="{FF2B5EF4-FFF2-40B4-BE49-F238E27FC236}">
                  <a16:creationId xmlns:a16="http://schemas.microsoft.com/office/drawing/2014/main" xmlns="" id="{65871F1A-9109-4028-BC95-E1E0CACD2A61}"/>
                </a:ext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xmlns="" id="{A104CD8B-7216-4320-A82B-FA91CE986EDB}"/>
                </a:ext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>
                  <a16:creationId xmlns:a16="http://schemas.microsoft.com/office/drawing/2014/main" xmlns="" id="{6DD8E059-D72E-413C-82C7-453A20DD497A}"/>
                </a:ext>
              </a:extLst>
            </p:cNvPr>
            <p:cNvSpPr/>
            <p:nvPr/>
          </p:nvSpPr>
          <p:spPr>
            <a:xfrm rot="21148334">
              <a:off x="646113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341" name="矩形 1">
              <a:extLst>
                <a:ext uri="{FF2B5EF4-FFF2-40B4-BE49-F238E27FC236}">
                  <a16:creationId xmlns:a16="http://schemas.microsoft.com/office/drawing/2014/main" xmlns="" id="{69E4BF2F-144A-423B-93FD-5F1DED419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</a:p>
          </p:txBody>
        </p:sp>
      </p:grpSp>
      <p:sp>
        <p:nvSpPr>
          <p:cNvPr id="10243" name="TextBox 1">
            <a:extLst>
              <a:ext uri="{FF2B5EF4-FFF2-40B4-BE49-F238E27FC236}">
                <a16:creationId xmlns:a16="http://schemas.microsoft.com/office/drawing/2014/main" xmlns="" id="{D0884B35-314B-433C-B4ED-FF6F710C0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163" y="1566863"/>
            <a:ext cx="604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燥</a:t>
            </a:r>
          </a:p>
        </p:txBody>
      </p:sp>
      <p:sp>
        <p:nvSpPr>
          <p:cNvPr id="10246" name="TextBox 9">
            <a:extLst>
              <a:ext uri="{FF2B5EF4-FFF2-40B4-BE49-F238E27FC236}">
                <a16:creationId xmlns:a16="http://schemas.microsoft.com/office/drawing/2014/main" xmlns="" id="{6C6A8746-9E70-4C2E-B01D-59A779F4C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1863" y="2432050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躁</a:t>
            </a:r>
          </a:p>
        </p:txBody>
      </p:sp>
      <p:sp>
        <p:nvSpPr>
          <p:cNvPr id="22" name="左大括号 21">
            <a:extLst>
              <a:ext uri="{FF2B5EF4-FFF2-40B4-BE49-F238E27FC236}">
                <a16:creationId xmlns:a16="http://schemas.microsoft.com/office/drawing/2014/main" xmlns="" id="{A586414A-2C53-4F30-9B39-9396E51A5367}"/>
              </a:ext>
            </a:extLst>
          </p:cNvPr>
          <p:cNvSpPr/>
          <p:nvPr/>
        </p:nvSpPr>
        <p:spPr>
          <a:xfrm>
            <a:off x="503238" y="1831975"/>
            <a:ext cx="215900" cy="1944688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矩形 24">
            <a:extLst>
              <a:ext uri="{FF2B5EF4-FFF2-40B4-BE49-F238E27FC236}">
                <a16:creationId xmlns:a16="http://schemas.microsoft.com/office/drawing/2014/main" xmlns="" id="{3474E560-F588-4761-8A29-2688CE319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75" y="1616075"/>
            <a:ext cx="24272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zào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）热</a:t>
            </a:r>
          </a:p>
        </p:txBody>
      </p:sp>
      <p:sp>
        <p:nvSpPr>
          <p:cNvPr id="10251" name="TextBox 1">
            <a:extLst>
              <a:ext uri="{FF2B5EF4-FFF2-40B4-BE49-F238E27FC236}">
                <a16:creationId xmlns:a16="http://schemas.microsoft.com/office/drawing/2014/main" xmlns="" id="{08E1D994-4FFD-417F-A4EE-B3B5E4C80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88" y="3297238"/>
            <a:ext cx="604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</a:t>
            </a:r>
          </a:p>
        </p:txBody>
      </p:sp>
      <p:sp>
        <p:nvSpPr>
          <p:cNvPr id="14347" name="矩形 32">
            <a:extLst>
              <a:ext uri="{FF2B5EF4-FFF2-40B4-BE49-F238E27FC236}">
                <a16:creationId xmlns:a16="http://schemas.microsoft.com/office/drawing/2014/main" xmlns="" id="{0E60A3E7-841B-4E9D-96BD-946B96A005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75" y="2481263"/>
            <a:ext cx="2427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暴</a:t>
            </a:r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zào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</a:p>
        </p:txBody>
      </p:sp>
      <p:sp>
        <p:nvSpPr>
          <p:cNvPr id="14348" name="矩形 33">
            <a:extLst>
              <a:ext uri="{FF2B5EF4-FFF2-40B4-BE49-F238E27FC236}">
                <a16:creationId xmlns:a16="http://schemas.microsoft.com/office/drawing/2014/main" xmlns="" id="{F892C374-BA30-4DA7-986F-BA21E4DF6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75" y="3344863"/>
            <a:ext cx="24320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cāo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）场</a:t>
            </a:r>
          </a:p>
        </p:txBody>
      </p:sp>
      <p:grpSp>
        <p:nvGrpSpPr>
          <p:cNvPr id="14349" name="组合 55">
            <a:extLst>
              <a:ext uri="{FF2B5EF4-FFF2-40B4-BE49-F238E27FC236}">
                <a16:creationId xmlns:a16="http://schemas.microsoft.com/office/drawing/2014/main" xmlns="" id="{50120CAE-B660-4BB4-808F-ECF73AC39D1F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4350" name="文本框 6">
              <a:extLst>
                <a:ext uri="{FF2B5EF4-FFF2-40B4-BE49-F238E27FC236}">
                  <a16:creationId xmlns:a16="http://schemas.microsoft.com/office/drawing/2014/main" xmlns="" id="{B02CA2E8-A7E1-4A51-9EEE-CB501D0C70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40" name="直线连接符 9">
              <a:extLst>
                <a:ext uri="{FF2B5EF4-FFF2-40B4-BE49-F238E27FC236}">
                  <a16:creationId xmlns:a16="http://schemas.microsoft.com/office/drawing/2014/main" xmlns="" id="{55BA1A48-37B7-449C-9457-26B02EAD3C18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xmlns="" id="{D2250010-6011-4B92-8E75-D37BDA2978E6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6" name="TextBox 9">
            <a:extLst>
              <a:ext uri="{FF2B5EF4-FFF2-40B4-BE49-F238E27FC236}">
                <a16:creationId xmlns:a16="http://schemas.microsoft.com/office/drawing/2014/main" xmlns="" id="{E40B8866-B9A6-484A-911F-BCFE14215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5063" y="2330450"/>
            <a:ext cx="604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萤</a:t>
            </a:r>
          </a:p>
        </p:txBody>
      </p:sp>
      <p:sp>
        <p:nvSpPr>
          <p:cNvPr id="38" name="左大括号 37">
            <a:extLst>
              <a:ext uri="{FF2B5EF4-FFF2-40B4-BE49-F238E27FC236}">
                <a16:creationId xmlns:a16="http://schemas.microsoft.com/office/drawing/2014/main" xmlns="" id="{EE2F36DC-B93E-4DE5-9E0C-1256B140DE4A}"/>
              </a:ext>
            </a:extLst>
          </p:cNvPr>
          <p:cNvSpPr/>
          <p:nvPr/>
        </p:nvSpPr>
        <p:spPr>
          <a:xfrm>
            <a:off x="4803775" y="1720850"/>
            <a:ext cx="215900" cy="1944688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5" name="矩形 38">
            <a:extLst>
              <a:ext uri="{FF2B5EF4-FFF2-40B4-BE49-F238E27FC236}">
                <a16:creationId xmlns:a16="http://schemas.microsoft.com/office/drawing/2014/main" xmlns="" id="{9DE2E653-DBF5-403E-AD53-9813B7AE4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0" y="1504950"/>
            <a:ext cx="250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yíng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）玉</a:t>
            </a:r>
          </a:p>
        </p:txBody>
      </p:sp>
      <p:sp>
        <p:nvSpPr>
          <p:cNvPr id="42" name="TextBox 1">
            <a:extLst>
              <a:ext uri="{FF2B5EF4-FFF2-40B4-BE49-F238E27FC236}">
                <a16:creationId xmlns:a16="http://schemas.microsoft.com/office/drawing/2014/main" xmlns="" id="{56E37616-4827-4E8E-8742-D5DBD4034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5063" y="3214688"/>
            <a:ext cx="604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</a:t>
            </a:r>
          </a:p>
        </p:txBody>
      </p:sp>
      <p:sp>
        <p:nvSpPr>
          <p:cNvPr id="14357" name="矩形 42">
            <a:extLst>
              <a:ext uri="{FF2B5EF4-FFF2-40B4-BE49-F238E27FC236}">
                <a16:creationId xmlns:a16="http://schemas.microsoft.com/office/drawing/2014/main" xmlns="" id="{0294EE01-25D2-435A-B61A-435D38570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0" y="2370138"/>
            <a:ext cx="289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yíng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）火虫</a:t>
            </a:r>
          </a:p>
        </p:txBody>
      </p:sp>
      <p:sp>
        <p:nvSpPr>
          <p:cNvPr id="14358" name="矩形 46">
            <a:extLst>
              <a:ext uri="{FF2B5EF4-FFF2-40B4-BE49-F238E27FC236}">
                <a16:creationId xmlns:a16="http://schemas.microsoft.com/office/drawing/2014/main" xmlns="" id="{56EAEFC6-9386-4C17-99FC-7ADC55844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0" y="3233738"/>
            <a:ext cx="249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yíng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）光</a:t>
            </a:r>
          </a:p>
        </p:txBody>
      </p:sp>
      <p:sp>
        <p:nvSpPr>
          <p:cNvPr id="48" name="TextBox 9">
            <a:extLst>
              <a:ext uri="{FF2B5EF4-FFF2-40B4-BE49-F238E27FC236}">
                <a16:creationId xmlns:a16="http://schemas.microsoft.com/office/drawing/2014/main" xmlns="" id="{F237912D-3F4F-448B-9DD4-98E3B3943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5063" y="1457325"/>
            <a:ext cx="604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6" grpId="0"/>
      <p:bldP spid="10251" grpId="0"/>
      <p:bldP spid="36" grpId="0"/>
      <p:bldP spid="42" grpId="0"/>
      <p:bldP spid="48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6032</Words>
  <Application>Microsoft Office PowerPoint</Application>
  <PresentationFormat>全屏显示(16:9)</PresentationFormat>
  <Paragraphs>305</Paragraphs>
  <Slides>54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5" baseType="lpstr">
      <vt:lpstr>Arial</vt:lpstr>
      <vt:lpstr>宋体</vt:lpstr>
      <vt:lpstr>Calibri</vt:lpstr>
      <vt:lpstr>微软雅黑</vt:lpstr>
      <vt:lpstr>楷体</vt:lpstr>
      <vt:lpstr>Xingkai SC</vt:lpstr>
      <vt:lpstr>汉语拼音</vt:lpstr>
      <vt:lpstr>Times New Roman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657</cp:revision>
  <dcterms:created xsi:type="dcterms:W3CDTF">2018-11-06T06:39:21Z</dcterms:created>
  <dcterms:modified xsi:type="dcterms:W3CDTF">2020-03-27T06:33:53Z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